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9"/>
  </p:handoutMasterIdLst>
  <p:sldIdLst>
    <p:sldId id="256" r:id="rId2"/>
    <p:sldId id="257" r:id="rId3"/>
    <p:sldId id="258" r:id="rId4"/>
    <p:sldId id="259" r:id="rId5"/>
    <p:sldId id="260" r:id="rId6"/>
    <p:sldId id="261" r:id="rId7"/>
    <p:sldId id="263" r:id="rId8"/>
  </p:sldIdLst>
  <p:sldSz cx="9906000" cy="6858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E12"/>
    <a:srgbClr val="FF9CF8"/>
    <a:srgbClr val="FF2FF0"/>
    <a:srgbClr val="FE00EC"/>
    <a:srgbClr val="FF9FF8"/>
    <a:srgbClr val="B5D335"/>
    <a:srgbClr val="A7D512"/>
    <a:srgbClr val="A6D514"/>
    <a:srgbClr val="FF2525"/>
    <a:srgbClr val="FF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60"/>
  </p:normalViewPr>
  <p:slideViewPr>
    <p:cSldViewPr snapToGrid="0">
      <p:cViewPr varScale="1">
        <p:scale>
          <a:sx n="105" d="100"/>
          <a:sy n="105" d="100"/>
        </p:scale>
        <p:origin x="165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31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F7AC5-603F-C948-3003-88371770DD16}"/>
              </a:ext>
            </a:extLst>
          </p:cNvPr>
          <p:cNvSpPr>
            <a:spLocks noGrp="1"/>
          </p:cNvSpPr>
          <p:nvPr>
            <p:ph type="hdr" sz="quarter"/>
          </p:nvPr>
        </p:nvSpPr>
        <p:spPr>
          <a:xfrm>
            <a:off x="1" y="0"/>
            <a:ext cx="3037579" cy="465758"/>
          </a:xfrm>
          <a:prstGeom prst="rect">
            <a:avLst/>
          </a:prstGeom>
        </p:spPr>
        <p:txBody>
          <a:bodyPr vert="horz" lIns="85990" tIns="42995" rIns="85990" bIns="42995" rtlCol="0"/>
          <a:lstStyle>
            <a:lvl1pPr algn="l">
              <a:defRPr sz="1100"/>
            </a:lvl1pPr>
          </a:lstStyle>
          <a:p>
            <a:endParaRPr lang="en-GB"/>
          </a:p>
        </p:txBody>
      </p:sp>
      <p:sp>
        <p:nvSpPr>
          <p:cNvPr id="3" name="Date Placeholder 2">
            <a:extLst>
              <a:ext uri="{FF2B5EF4-FFF2-40B4-BE49-F238E27FC236}">
                <a16:creationId xmlns:a16="http://schemas.microsoft.com/office/drawing/2014/main" id="{A6974548-AFDD-52F9-E3B1-FECF9E29D2C8}"/>
              </a:ext>
            </a:extLst>
          </p:cNvPr>
          <p:cNvSpPr>
            <a:spLocks noGrp="1"/>
          </p:cNvSpPr>
          <p:nvPr>
            <p:ph type="dt" sz="quarter" idx="1"/>
          </p:nvPr>
        </p:nvSpPr>
        <p:spPr>
          <a:xfrm>
            <a:off x="3971255" y="0"/>
            <a:ext cx="3037578" cy="465758"/>
          </a:xfrm>
          <a:prstGeom prst="rect">
            <a:avLst/>
          </a:prstGeom>
        </p:spPr>
        <p:txBody>
          <a:bodyPr vert="horz" lIns="85990" tIns="42995" rIns="85990" bIns="42995" rtlCol="0"/>
          <a:lstStyle>
            <a:lvl1pPr algn="r">
              <a:defRPr sz="1100"/>
            </a:lvl1pPr>
          </a:lstStyle>
          <a:p>
            <a:fld id="{88E03071-C6A4-41F5-8C01-CD0D2232F5C1}" type="datetimeFigureOut">
              <a:rPr lang="en-GB" smtClean="0"/>
              <a:t>03/03/2025</a:t>
            </a:fld>
            <a:endParaRPr lang="en-GB"/>
          </a:p>
        </p:txBody>
      </p:sp>
      <p:sp>
        <p:nvSpPr>
          <p:cNvPr id="4" name="Footer Placeholder 3">
            <a:extLst>
              <a:ext uri="{FF2B5EF4-FFF2-40B4-BE49-F238E27FC236}">
                <a16:creationId xmlns:a16="http://schemas.microsoft.com/office/drawing/2014/main" id="{B9A2A03B-BAE2-F787-5327-A1C647473F76}"/>
              </a:ext>
            </a:extLst>
          </p:cNvPr>
          <p:cNvSpPr>
            <a:spLocks noGrp="1"/>
          </p:cNvSpPr>
          <p:nvPr>
            <p:ph type="ftr" sz="quarter" idx="2"/>
          </p:nvPr>
        </p:nvSpPr>
        <p:spPr>
          <a:xfrm>
            <a:off x="1" y="8830643"/>
            <a:ext cx="3037579" cy="465758"/>
          </a:xfrm>
          <a:prstGeom prst="rect">
            <a:avLst/>
          </a:prstGeom>
        </p:spPr>
        <p:txBody>
          <a:bodyPr vert="horz" lIns="85990" tIns="42995" rIns="85990" bIns="42995" rtlCol="0" anchor="b"/>
          <a:lstStyle>
            <a:lvl1pPr algn="l">
              <a:defRPr sz="1100"/>
            </a:lvl1pPr>
          </a:lstStyle>
          <a:p>
            <a:endParaRPr lang="en-GB"/>
          </a:p>
        </p:txBody>
      </p:sp>
      <p:sp>
        <p:nvSpPr>
          <p:cNvPr id="5" name="Slide Number Placeholder 4">
            <a:extLst>
              <a:ext uri="{FF2B5EF4-FFF2-40B4-BE49-F238E27FC236}">
                <a16:creationId xmlns:a16="http://schemas.microsoft.com/office/drawing/2014/main" id="{7218B7E2-ACBA-8D38-E66D-06600B49DFDE}"/>
              </a:ext>
            </a:extLst>
          </p:cNvPr>
          <p:cNvSpPr>
            <a:spLocks noGrp="1"/>
          </p:cNvSpPr>
          <p:nvPr>
            <p:ph type="sldNum" sz="quarter" idx="3"/>
          </p:nvPr>
        </p:nvSpPr>
        <p:spPr>
          <a:xfrm>
            <a:off x="3971255" y="8830643"/>
            <a:ext cx="3037578" cy="465758"/>
          </a:xfrm>
          <a:prstGeom prst="rect">
            <a:avLst/>
          </a:prstGeom>
        </p:spPr>
        <p:txBody>
          <a:bodyPr vert="horz" lIns="85990" tIns="42995" rIns="85990" bIns="42995" rtlCol="0" anchor="b"/>
          <a:lstStyle>
            <a:lvl1pPr algn="r">
              <a:defRPr sz="1100"/>
            </a:lvl1pPr>
          </a:lstStyle>
          <a:p>
            <a:fld id="{46CBD4E0-3298-4B67-9AB4-CD517D4FF758}" type="slidenum">
              <a:rPr lang="en-GB" smtClean="0"/>
              <a:t>‹#›</a:t>
            </a:fld>
            <a:endParaRPr lang="en-GB"/>
          </a:p>
        </p:txBody>
      </p:sp>
    </p:spTree>
    <p:extLst>
      <p:ext uri="{BB962C8B-B14F-4D97-AF65-F5344CB8AC3E}">
        <p14:creationId xmlns:p14="http://schemas.microsoft.com/office/powerpoint/2010/main" val="299361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F7564-2D2A-4399-BC80-6B3CE125B07A}"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147378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F7564-2D2A-4399-BC80-6B3CE125B07A}"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395494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F7564-2D2A-4399-BC80-6B3CE125B07A}"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374807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F7564-2D2A-4399-BC80-6B3CE125B07A}"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1991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F7564-2D2A-4399-BC80-6B3CE125B07A}"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312357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F7564-2D2A-4399-BC80-6B3CE125B07A}" type="datetimeFigureOut">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229258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F7564-2D2A-4399-BC80-6B3CE125B07A}" type="datetimeFigureOut">
              <a:rPr lang="en-GB" smtClean="0"/>
              <a:t>03/03/2025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141914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F7564-2D2A-4399-BC80-6B3CE125B07A}" type="datetimeFigureOut">
              <a:rPr lang="en-GB" smtClean="0"/>
              <a:t>03/03/2025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81582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F7564-2D2A-4399-BC80-6B3CE125B07A}" type="datetimeFigureOut">
              <a:rPr lang="en-GB" smtClean="0"/>
              <a:t>03/03/2025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132524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8F7564-2D2A-4399-BC80-6B3CE125B07A}" type="datetimeFigureOut">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49496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8F7564-2D2A-4399-BC80-6B3CE125B07A}" type="datetimeFigureOut">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2EA94-4E79-4DB9-AEC0-981D4FEFD166}" type="slidenum">
              <a:rPr lang="en-GB" smtClean="0"/>
              <a:t>‹#›</a:t>
            </a:fld>
            <a:endParaRPr lang="en-GB"/>
          </a:p>
        </p:txBody>
      </p:sp>
    </p:spTree>
    <p:extLst>
      <p:ext uri="{BB962C8B-B14F-4D97-AF65-F5344CB8AC3E}">
        <p14:creationId xmlns:p14="http://schemas.microsoft.com/office/powerpoint/2010/main" val="331476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8F7564-2D2A-4399-BC80-6B3CE125B07A}" type="datetimeFigureOut">
              <a:rPr lang="en-GB" smtClean="0"/>
              <a:t>03/03/2025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2EA94-4E79-4DB9-AEC0-981D4FEFD166}" type="slidenum">
              <a:rPr lang="en-GB" smtClean="0"/>
              <a:t>‹#›</a:t>
            </a:fld>
            <a:endParaRPr lang="en-GB"/>
          </a:p>
        </p:txBody>
      </p:sp>
    </p:spTree>
    <p:extLst>
      <p:ext uri="{BB962C8B-B14F-4D97-AF65-F5344CB8AC3E}">
        <p14:creationId xmlns:p14="http://schemas.microsoft.com/office/powerpoint/2010/main" val="183784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8" name="Picture 1">
            <a:extLst>
              <a:ext uri="{FF2B5EF4-FFF2-40B4-BE49-F238E27FC236}">
                <a16:creationId xmlns:a16="http://schemas.microsoft.com/office/drawing/2014/main" id="{648E3BDD-0E54-55A8-BA63-3911CCEE3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585" y="328385"/>
            <a:ext cx="3041650"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2">
            <a:extLst>
              <a:ext uri="{FF2B5EF4-FFF2-40B4-BE49-F238E27FC236}">
                <a16:creationId xmlns:a16="http://schemas.microsoft.com/office/drawing/2014/main" id="{C91B0240-D0DA-2893-3A2E-C12D2C0DB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053" y="1412341"/>
            <a:ext cx="5315893" cy="494833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51">
            <a:extLst>
              <a:ext uri="{FF2B5EF4-FFF2-40B4-BE49-F238E27FC236}">
                <a16:creationId xmlns:a16="http://schemas.microsoft.com/office/drawing/2014/main" id="{998E9153-17A6-33ED-2B89-DC7542F0A3A4}"/>
              </a:ext>
            </a:extLst>
          </p:cNvPr>
          <p:cNvSpPr>
            <a:spLocks noChangeArrowheads="1"/>
          </p:cNvSpPr>
          <p:nvPr/>
        </p:nvSpPr>
        <p:spPr bwMode="auto">
          <a:xfrm>
            <a:off x="152400" y="220012"/>
            <a:ext cx="22613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i="0" u="none" strike="noStrike" cap="none" spc="-150" normalizeH="0" baseline="0" dirty="0">
                <a:ln>
                  <a:noFill/>
                </a:ln>
                <a:solidFill>
                  <a:srgbClr val="A8D512"/>
                </a:solidFill>
                <a:effectLst/>
                <a:latin typeface="Seaford" panose="00000500000000000000" pitchFamily="2" charset="0"/>
                <a:ea typeface="Arial" panose="020B0604020202020204" pitchFamily="34" charset="0"/>
              </a:rPr>
              <a:t>Prema Court</a:t>
            </a:r>
            <a:endParaRPr kumimoji="0" lang="en-GB" altLang="en-US" sz="600" i="0" u="none" strike="noStrike" cap="none" spc="-150" normalizeH="0" baseline="0" dirty="0">
              <a:ln>
                <a:noFill/>
              </a:ln>
              <a:solidFill>
                <a:schemeClr val="tx1"/>
              </a:solidFill>
              <a:effectLst/>
              <a:latin typeface="Seaford" panose="00000500000000000000" pitchFamily="2" charset="0"/>
            </a:endParaRPr>
          </a:p>
        </p:txBody>
      </p:sp>
      <p:sp>
        <p:nvSpPr>
          <p:cNvPr id="46" name="Rectangle 52">
            <a:extLst>
              <a:ext uri="{FF2B5EF4-FFF2-40B4-BE49-F238E27FC236}">
                <a16:creationId xmlns:a16="http://schemas.microsoft.com/office/drawing/2014/main" id="{1C0B0FDA-1D5D-5E09-14E9-08D062753701}"/>
              </a:ext>
            </a:extLst>
          </p:cNvPr>
          <p:cNvSpPr>
            <a:spLocks noChangeArrowheads="1"/>
          </p:cNvSpPr>
          <p:nvPr/>
        </p:nvSpPr>
        <p:spPr bwMode="auto">
          <a:xfrm>
            <a:off x="152401" y="693825"/>
            <a:ext cx="401574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29A4BF"/>
                </a:solidFill>
                <a:effectLst/>
                <a:latin typeface="Seaford" panose="00000500000000000000" pitchFamily="2" charset="0"/>
                <a:ea typeface="Arial" panose="020B0604020202020204" pitchFamily="34" charset="0"/>
              </a:rPr>
              <a:t>A purpose-built </a:t>
            </a:r>
            <a:r>
              <a:rPr lang="en-GB" altLang="en-US" sz="1100" dirty="0">
                <a:solidFill>
                  <a:srgbClr val="29A4BF"/>
                </a:solidFill>
                <a:latin typeface="Seaford" panose="00000500000000000000" pitchFamily="2" charset="0"/>
                <a:ea typeface="Arial" panose="020B0604020202020204" pitchFamily="34" charset="0"/>
              </a:rPr>
              <a:t>residential</a:t>
            </a:r>
            <a:r>
              <a:rPr kumimoji="0" lang="en-GB" altLang="en-US" sz="1100" b="0" i="0" u="none" strike="noStrike" cap="none" normalizeH="0" baseline="0" dirty="0">
                <a:ln>
                  <a:noFill/>
                </a:ln>
                <a:solidFill>
                  <a:srgbClr val="29A4BF"/>
                </a:solidFill>
                <a:effectLst/>
                <a:latin typeface="Seaford" panose="00000500000000000000" pitchFamily="2" charset="0"/>
                <a:ea typeface="Arial" panose="020B0604020202020204" pitchFamily="34" charset="0"/>
              </a:rPr>
              <a:t> service in the heart of the community for adults with severe and enduring mental health needs</a:t>
            </a:r>
            <a:endParaRPr kumimoji="0" lang="en-GB" altLang="en-US" sz="600" b="0" i="0" u="none" strike="noStrike" cap="none" normalizeH="0" baseline="0" dirty="0">
              <a:ln>
                <a:noFill/>
              </a:ln>
              <a:solidFill>
                <a:schemeClr val="tx1"/>
              </a:solidFill>
              <a:effectLst/>
              <a:latin typeface="Seaford" panose="00000500000000000000" pitchFamily="2" charset="0"/>
            </a:endParaRPr>
          </a:p>
        </p:txBody>
      </p:sp>
      <p:sp>
        <p:nvSpPr>
          <p:cNvPr id="47" name="Rectangle 53">
            <a:extLst>
              <a:ext uri="{FF2B5EF4-FFF2-40B4-BE49-F238E27FC236}">
                <a16:creationId xmlns:a16="http://schemas.microsoft.com/office/drawing/2014/main" id="{92E92F35-8039-0F26-9DEC-9BAA1C76DAD0}"/>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14691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3BB467-7F54-DADE-0D19-2CB1D2544699}"/>
              </a:ext>
            </a:extLst>
          </p:cNvPr>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0"/>
            <a:ext cx="9906000" cy="6858000"/>
          </a:xfrm>
          <a:prstGeom prst="rect">
            <a:avLst/>
          </a:prstGeom>
          <a:noFill/>
        </p:spPr>
      </p:pic>
      <p:sp>
        <p:nvSpPr>
          <p:cNvPr id="6" name="Rectangle 5">
            <a:extLst>
              <a:ext uri="{FF2B5EF4-FFF2-40B4-BE49-F238E27FC236}">
                <a16:creationId xmlns:a16="http://schemas.microsoft.com/office/drawing/2014/main" id="{766C58D6-D4B5-ED4B-D8FE-60135CFBC4E3}"/>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6DF0A2E6-D5A5-B10F-5DE6-383EFB4155A1}"/>
              </a:ext>
            </a:extLst>
          </p:cNvPr>
          <p:cNvSpPr>
            <a:spLocks noChangeArrowheads="1"/>
          </p:cNvSpPr>
          <p:nvPr/>
        </p:nvSpPr>
        <p:spPr bwMode="auto">
          <a:xfrm>
            <a:off x="619124" y="237767"/>
            <a:ext cx="44672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dirty="0">
                <a:solidFill>
                  <a:srgbClr val="176A25"/>
                </a:solidFill>
                <a:latin typeface="Seaford" panose="00000500000000000000" pitchFamily="2" charset="0"/>
                <a:ea typeface="Arial" panose="020B0604020202020204" pitchFamily="34" charset="0"/>
              </a:rPr>
              <a:t>Based in the heart of Manchester, Prema Court specialises in caring for individuals requiring ongoing assistance with essential living skills who may be at significant risk of self-neglect or exploitation.</a:t>
            </a:r>
            <a:endParaRPr kumimoji="0" lang="en-GB" altLang="en-US" sz="1800" b="0" i="0" u="none" strike="noStrike" cap="none" normalizeH="0" baseline="0" dirty="0">
              <a:ln>
                <a:noFill/>
              </a:ln>
              <a:solidFill>
                <a:schemeClr val="tx1"/>
              </a:solidFill>
              <a:effectLst/>
              <a:latin typeface="Seaford" panose="00000500000000000000" pitchFamily="2" charset="0"/>
            </a:endParaRPr>
          </a:p>
        </p:txBody>
      </p:sp>
      <p:sp>
        <p:nvSpPr>
          <p:cNvPr id="8" name="Text Box 2">
            <a:extLst>
              <a:ext uri="{FF2B5EF4-FFF2-40B4-BE49-F238E27FC236}">
                <a16:creationId xmlns:a16="http://schemas.microsoft.com/office/drawing/2014/main" id="{A3DB57D5-4E40-6089-BD88-CE68B252AFB0}"/>
              </a:ext>
            </a:extLst>
          </p:cNvPr>
          <p:cNvSpPr txBox="1">
            <a:spLocks noChangeArrowheads="1"/>
          </p:cNvSpPr>
          <p:nvPr/>
        </p:nvSpPr>
        <p:spPr bwMode="auto">
          <a:xfrm>
            <a:off x="619124" y="1577416"/>
            <a:ext cx="396716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3800" b="0" i="0" u="none" strike="noStrike" cap="none" normalizeH="0" baseline="0" dirty="0">
                <a:ln>
                  <a:noFill/>
                </a:ln>
                <a:solidFill>
                  <a:srgbClr val="499337"/>
                </a:solidFill>
                <a:effectLst/>
                <a:latin typeface="Seaford" panose="00000500000000000000" pitchFamily="2" charset="0"/>
              </a:rPr>
              <a:t>Prema Court</a:t>
            </a:r>
          </a:p>
        </p:txBody>
      </p:sp>
      <p:sp>
        <p:nvSpPr>
          <p:cNvPr id="10" name="TextBox 9">
            <a:extLst>
              <a:ext uri="{FF2B5EF4-FFF2-40B4-BE49-F238E27FC236}">
                <a16:creationId xmlns:a16="http://schemas.microsoft.com/office/drawing/2014/main" id="{1B53E136-B18E-6357-9513-234CBD1A435E}"/>
              </a:ext>
            </a:extLst>
          </p:cNvPr>
          <p:cNvSpPr txBox="1"/>
          <p:nvPr/>
        </p:nvSpPr>
        <p:spPr>
          <a:xfrm>
            <a:off x="619124" y="2442757"/>
            <a:ext cx="8905875" cy="4321439"/>
          </a:xfrm>
          <a:prstGeom prst="rect">
            <a:avLst/>
          </a:prstGeom>
          <a:noFill/>
        </p:spPr>
        <p:txBody>
          <a:bodyPr wrap="square" numCol="3" spcCol="360000">
            <a:spAutoFit/>
          </a:bodyPr>
          <a:lstStyle/>
          <a:p>
            <a:pPr marR="25400" algn="just">
              <a:lnSpc>
                <a:spcPct val="118000"/>
              </a:lnSpc>
            </a:pPr>
            <a:r>
              <a:rPr lang="en-GB" sz="900" dirty="0">
                <a:effectLst/>
                <a:latin typeface="Seaford" panose="00000500000000000000" pitchFamily="2" charset="0"/>
                <a:ea typeface="Arial" panose="020B0604020202020204" pitchFamily="34" charset="0"/>
              </a:rPr>
              <a:t>Prema Court </a:t>
            </a:r>
            <a:r>
              <a:rPr lang="en-GB" sz="900" dirty="0">
                <a:latin typeface="Seaford" panose="00000500000000000000" pitchFamily="2" charset="0"/>
                <a:ea typeface="Arial" panose="020B0604020202020204" pitchFamily="34" charset="0"/>
              </a:rPr>
              <a:t>is a residential </a:t>
            </a:r>
            <a:r>
              <a:rPr lang="en-GB" sz="900" dirty="0">
                <a:effectLst/>
                <a:latin typeface="Seaford" panose="00000500000000000000" pitchFamily="2" charset="0"/>
                <a:ea typeface="Arial" panose="020B0604020202020204" pitchFamily="34" charset="0"/>
              </a:rPr>
              <a:t>service offering support and rehabilitation for adults experiencing a wide range of mental health issues. Centrally located in Old Trafford, Manchester, it is ideally situated to take advantage of excellent local facilities and transport links as well as all of the attractions of a major city.</a:t>
            </a:r>
          </a:p>
          <a:p>
            <a:pPr marR="25400" algn="just">
              <a:lnSpc>
                <a:spcPct val="118000"/>
              </a:lnSpc>
            </a:pPr>
            <a:endParaRPr lang="en-GB" sz="900" dirty="0">
              <a:effectLst/>
              <a:latin typeface="Seaford" panose="00000500000000000000" pitchFamily="2" charset="0"/>
              <a:ea typeface="Arial" panose="020B0604020202020204" pitchFamily="34" charset="0"/>
            </a:endParaRPr>
          </a:p>
          <a:p>
            <a:pPr marR="25400" algn="just">
              <a:lnSpc>
                <a:spcPct val="118000"/>
              </a:lnSpc>
            </a:pPr>
            <a:r>
              <a:rPr lang="en-GB" sz="900" dirty="0">
                <a:effectLst/>
                <a:latin typeface="Seaford" panose="00000500000000000000" pitchFamily="2" charset="0"/>
                <a:ea typeface="Arial" panose="020B0604020202020204" pitchFamily="34" charset="0"/>
              </a:rPr>
              <a:t>Deepdene Care, an established national mental healthcare provider, has operated Prema Court since their acquisition in 2008. With services operating throughout the UK, the group has developed strong and stable compliance, governance and central support frameworks which Prema Court benefits from.</a:t>
            </a:r>
          </a:p>
          <a:p>
            <a:pPr marR="25400" algn="just">
              <a:lnSpc>
                <a:spcPct val="118000"/>
              </a:lnSpc>
            </a:pPr>
            <a:endParaRPr lang="en-GB" sz="900" dirty="0">
              <a:effectLst/>
              <a:latin typeface="Seaford" panose="00000500000000000000" pitchFamily="2" charset="0"/>
              <a:ea typeface="Arial" panose="020B0604020202020204" pitchFamily="34" charset="0"/>
            </a:endParaRPr>
          </a:p>
          <a:p>
            <a:pPr marR="25400" algn="just">
              <a:lnSpc>
                <a:spcPct val="118000"/>
              </a:lnSpc>
            </a:pPr>
            <a:r>
              <a:rPr lang="en-GB" sz="900" dirty="0">
                <a:effectLst/>
                <a:latin typeface="Seaford" panose="00000500000000000000" pitchFamily="2" charset="0"/>
                <a:ea typeface="Arial" panose="020B0604020202020204" pitchFamily="34" charset="0"/>
              </a:rPr>
              <a:t>Prema Court is a specialist service offering solutions for adults with a history of behaviours which often result in placement difficulties. Residents at Prema Court often exhibit complex mental health needs including severe and enduring mental illnesses, challenging behaviour, and drug or alcohol dependency. We are well equipped to accommodate those who exhibit behaviours such as self-harm, and individuals with a forensic history, or dual diagnosis.</a:t>
            </a:r>
          </a:p>
          <a:p>
            <a:pPr marR="25400" algn="just">
              <a:lnSpc>
                <a:spcPct val="117000"/>
              </a:lnSpc>
            </a:pPr>
            <a:endParaRPr lang="en-GB" sz="1100" b="1" dirty="0">
              <a:solidFill>
                <a:srgbClr val="176A25"/>
              </a:solidFill>
              <a:latin typeface="Seaford" panose="00000500000000000000" pitchFamily="2" charset="0"/>
              <a:ea typeface="Arial" panose="020B0604020202020204" pitchFamily="34" charset="0"/>
            </a:endParaRPr>
          </a:p>
          <a:p>
            <a:pPr marR="25400" algn="just">
              <a:lnSpc>
                <a:spcPct val="117000"/>
              </a:lnSpc>
            </a:pPr>
            <a:r>
              <a:rPr lang="en-GB" sz="1000" b="1" dirty="0">
                <a:solidFill>
                  <a:srgbClr val="176A25"/>
                </a:solidFill>
                <a:latin typeface="Seaford" panose="00000500000000000000" pitchFamily="2" charset="0"/>
                <a:ea typeface="Arial" panose="020B0604020202020204" pitchFamily="34" charset="0"/>
              </a:rPr>
              <a:t>I</a:t>
            </a:r>
            <a:r>
              <a:rPr lang="en-GB" sz="1100" b="1" dirty="0">
                <a:solidFill>
                  <a:srgbClr val="176A25"/>
                </a:solidFill>
                <a:effectLst/>
                <a:latin typeface="Seaford" panose="00000500000000000000" pitchFamily="2" charset="0"/>
                <a:ea typeface="Arial" panose="020B0604020202020204" pitchFamily="34" charset="0"/>
              </a:rPr>
              <a:t>ndividual care</a:t>
            </a:r>
            <a:endParaRPr lang="en-GB" sz="1100" dirty="0">
              <a:effectLst/>
              <a:latin typeface="Seaford" panose="00000500000000000000" pitchFamily="2" charset="0"/>
              <a:ea typeface="Times New Roman" panose="02020603050405020304" pitchFamily="18" charset="0"/>
            </a:endParaRPr>
          </a:p>
          <a:p>
            <a:pPr marR="12700" algn="just">
              <a:lnSpc>
                <a:spcPct val="118000"/>
              </a:lnSpc>
            </a:pPr>
            <a:r>
              <a:rPr lang="en-GB" sz="800" dirty="0">
                <a:effectLst/>
                <a:latin typeface="Seaford" panose="00000500000000000000" pitchFamily="2" charset="0"/>
                <a:ea typeface="Arial" panose="020B0604020202020204" pitchFamily="34" charset="0"/>
              </a:rPr>
              <a:t> </a:t>
            </a:r>
            <a:endParaRPr lang="en-GB" sz="1100" dirty="0">
              <a:effectLst/>
              <a:latin typeface="Seaford" panose="00000500000000000000" pitchFamily="2" charset="0"/>
              <a:ea typeface="Times New Roman" panose="02020603050405020304" pitchFamily="18" charset="0"/>
            </a:endParaRPr>
          </a:p>
          <a:p>
            <a:pPr marR="12700" algn="just">
              <a:lnSpc>
                <a:spcPct val="118000"/>
              </a:lnSpc>
            </a:pPr>
            <a:r>
              <a:rPr lang="en-GB" sz="900" dirty="0">
                <a:effectLst/>
                <a:latin typeface="Seaford" panose="00000500000000000000" pitchFamily="2" charset="0"/>
                <a:ea typeface="Arial" panose="020B0604020202020204" pitchFamily="34" charset="0"/>
              </a:rPr>
              <a:t>A purpose-built service meeting the needs of up to 44 residents Prema Court is spread over three floors and two buildings, Clifton House and Brook House, offering spacious accommodation and facilities including individual lounges, residents ‘s kitchens, communal dining and recreational areas.  Residents at Prema Court are supported by a skilled leadership team, care staff and ancillary team who provide 24-hour support in daily life as well as activities.</a:t>
            </a:r>
          </a:p>
          <a:p>
            <a:pPr marR="12700" algn="just">
              <a:lnSpc>
                <a:spcPct val="118000"/>
              </a:lnSpc>
            </a:pPr>
            <a:endParaRPr lang="en-GB" sz="900" dirty="0">
              <a:effectLst/>
              <a:latin typeface="Seaford" panose="00000500000000000000" pitchFamily="2" charset="0"/>
              <a:ea typeface="Arial" panose="020B0604020202020204" pitchFamily="34" charset="0"/>
            </a:endParaRPr>
          </a:p>
          <a:p>
            <a:pPr marR="12700" algn="just">
              <a:lnSpc>
                <a:spcPct val="118000"/>
              </a:lnSpc>
            </a:pPr>
            <a:r>
              <a:rPr lang="en-GB" sz="900" dirty="0">
                <a:effectLst/>
                <a:latin typeface="Seaford" panose="00000500000000000000" pitchFamily="2" charset="0"/>
                <a:ea typeface="Arial" panose="020B0604020202020204" pitchFamily="34" charset="0"/>
              </a:rPr>
              <a:t>Prema Court provides a particularly high level of support to its residents, who are encouraged to focus on their recovery through the provision of individually tailored care plans that are outcome based. These address the practical, social and psychological needs of each person, enabling them to live as independently as possible.</a:t>
            </a:r>
          </a:p>
          <a:p>
            <a:pPr marR="12700" algn="just">
              <a:lnSpc>
                <a:spcPct val="118000"/>
              </a:lnSpc>
            </a:pPr>
            <a:endParaRPr lang="en-GB" sz="900" dirty="0">
              <a:effectLst/>
              <a:latin typeface="Seaford" panose="00000500000000000000" pitchFamily="2" charset="0"/>
              <a:ea typeface="Arial" panose="020B0604020202020204" pitchFamily="34" charset="0"/>
            </a:endParaRPr>
          </a:p>
          <a:p>
            <a:pPr marR="12700" algn="just">
              <a:lnSpc>
                <a:spcPct val="118000"/>
              </a:lnSpc>
            </a:pPr>
            <a:r>
              <a:rPr lang="en-GB" sz="900" dirty="0">
                <a:effectLst/>
                <a:latin typeface="Seaford" panose="00000500000000000000" pitchFamily="2" charset="0"/>
                <a:ea typeface="Arial" panose="020B0604020202020204" pitchFamily="34" charset="0"/>
              </a:rPr>
              <a:t>Residents are encouraged to focus on their recovery by working with us to develop individualised pathways of care that encourage positive risk taking and focus on individuals’ strengths and aspirations, enabling them to take an active part in their care and rehabilitation program.</a:t>
            </a:r>
            <a:endParaRPr lang="en-GB" sz="900" dirty="0">
              <a:latin typeface="Seaford" panose="00000500000000000000" pitchFamily="2" charset="0"/>
              <a:ea typeface="Times New Roman" panose="02020603050405020304" pitchFamily="18" charset="0"/>
            </a:endParaRPr>
          </a:p>
          <a:p>
            <a:pPr algn="just">
              <a:lnSpc>
                <a:spcPct val="118000"/>
              </a:lnSpc>
            </a:pPr>
            <a:r>
              <a:rPr lang="en-GB" sz="1100" b="1" dirty="0">
                <a:solidFill>
                  <a:srgbClr val="176A25"/>
                </a:solidFill>
                <a:effectLst/>
                <a:latin typeface="Seaford" panose="00000500000000000000" pitchFamily="2" charset="0"/>
                <a:ea typeface="Arial" panose="020B0604020202020204" pitchFamily="34" charset="0"/>
              </a:rPr>
              <a:t>Positive outcomes</a:t>
            </a:r>
            <a:endParaRPr lang="en-GB" sz="1100" dirty="0">
              <a:effectLst/>
              <a:latin typeface="Seaford" panose="00000500000000000000" pitchFamily="2" charset="0"/>
              <a:ea typeface="Times New Roman" panose="02020603050405020304" pitchFamily="18" charset="0"/>
            </a:endParaRPr>
          </a:p>
          <a:p>
            <a:pPr algn="just"/>
            <a:r>
              <a:rPr lang="en-GB" sz="900" dirty="0">
                <a:effectLst/>
                <a:latin typeface="Seaford" panose="00000500000000000000" pitchFamily="2" charset="0"/>
                <a:ea typeface="Times New Roman" panose="02020603050405020304" pitchFamily="18" charset="0"/>
              </a:rPr>
              <a:t> </a:t>
            </a:r>
            <a:endParaRPr lang="en-GB" sz="1100" dirty="0">
              <a:effectLst/>
              <a:latin typeface="Seaford" panose="00000500000000000000" pitchFamily="2" charset="0"/>
              <a:ea typeface="Times New Roman" panose="02020603050405020304" pitchFamily="18" charset="0"/>
            </a:endParaRPr>
          </a:p>
          <a:p>
            <a:pPr marR="12700" algn="just">
              <a:lnSpc>
                <a:spcPct val="118000"/>
              </a:lnSpc>
            </a:pPr>
            <a:r>
              <a:rPr lang="en-GB" sz="900" dirty="0">
                <a:effectLst/>
                <a:latin typeface="Seaford" panose="00000500000000000000" pitchFamily="2" charset="0"/>
                <a:ea typeface="Arial" panose="020B0604020202020204" pitchFamily="34" charset="0"/>
              </a:rPr>
              <a:t>Our residents are individuals in their own right with their own specific and often complex needs, and personalisation is a key element of our service. Our goal is to offer the range of support needed to enable the individual to work towards achieving the most positive outcome for them, whether a return to independent living and employment, or to a supported environment where they can access all the services the community has to offer.</a:t>
            </a:r>
          </a:p>
          <a:p>
            <a:pPr marR="12700" algn="just">
              <a:lnSpc>
                <a:spcPct val="118000"/>
              </a:lnSpc>
            </a:pPr>
            <a:endParaRPr lang="en-GB" sz="900" dirty="0">
              <a:effectLst/>
              <a:latin typeface="Seaford" panose="00000500000000000000" pitchFamily="2" charset="0"/>
              <a:ea typeface="Arial" panose="020B0604020202020204" pitchFamily="34" charset="0"/>
            </a:endParaRPr>
          </a:p>
        </p:txBody>
      </p:sp>
      <p:pic>
        <p:nvPicPr>
          <p:cNvPr id="12" name="Picture 11">
            <a:extLst>
              <a:ext uri="{FF2B5EF4-FFF2-40B4-BE49-F238E27FC236}">
                <a16:creationId xmlns:a16="http://schemas.microsoft.com/office/drawing/2014/main" id="{1086CB24-F813-D5FC-98B7-8909A60FDC90}"/>
              </a:ext>
            </a:extLst>
          </p:cNvPr>
          <p:cNvPicPr>
            <a:picLocks noChangeAspect="1"/>
          </p:cNvPicPr>
          <p:nvPr/>
        </p:nvPicPr>
        <p:blipFill>
          <a:blip r:embed="rId2" cstate="print">
            <a:clrChange>
              <a:clrFrom>
                <a:srgbClr val="FFFFFF"/>
              </a:clrFrom>
              <a:clrTo>
                <a:srgbClr val="FFFFFF">
                  <a:alpha val="0"/>
                </a:srgbClr>
              </a:clrTo>
            </a:clrChange>
          </a:blip>
          <a:srcRect l="-823" t="62395" r="60775" b="-855"/>
          <a:stretch/>
        </p:blipFill>
        <p:spPr bwMode="auto">
          <a:xfrm>
            <a:off x="6263490" y="88240"/>
            <a:ext cx="3541414" cy="2354517"/>
          </a:xfrm>
          <a:prstGeom prst="rect">
            <a:avLst/>
          </a:prstGeom>
          <a:noFill/>
        </p:spPr>
      </p:pic>
      <p:pic>
        <p:nvPicPr>
          <p:cNvPr id="16" name="Picture 15">
            <a:extLst>
              <a:ext uri="{FF2B5EF4-FFF2-40B4-BE49-F238E27FC236}">
                <a16:creationId xmlns:a16="http://schemas.microsoft.com/office/drawing/2014/main" id="{48B6CAA1-CDE2-E51D-2C82-5209C9F5E231}"/>
              </a:ext>
            </a:extLst>
          </p:cNvPr>
          <p:cNvPicPr>
            <a:picLocks noChangeAspect="1"/>
          </p:cNvPicPr>
          <p:nvPr/>
        </p:nvPicPr>
        <p:blipFill>
          <a:blip r:embed="rId3"/>
          <a:stretch>
            <a:fillRect/>
          </a:stretch>
        </p:blipFill>
        <p:spPr>
          <a:xfrm>
            <a:off x="6763553" y="305517"/>
            <a:ext cx="2646354" cy="1817225"/>
          </a:xfrm>
          <a:prstGeom prst="rect">
            <a:avLst/>
          </a:prstGeom>
        </p:spPr>
      </p:pic>
      <p:pic>
        <p:nvPicPr>
          <p:cNvPr id="5136" name="Picture 5135">
            <a:extLst>
              <a:ext uri="{FF2B5EF4-FFF2-40B4-BE49-F238E27FC236}">
                <a16:creationId xmlns:a16="http://schemas.microsoft.com/office/drawing/2014/main" id="{9BB9F966-4BFD-2CC1-4CD5-592E4E5F678A}"/>
              </a:ext>
            </a:extLst>
          </p:cNvPr>
          <p:cNvPicPr>
            <a:picLocks noChangeAspect="1"/>
          </p:cNvPicPr>
          <p:nvPr/>
        </p:nvPicPr>
        <p:blipFill>
          <a:blip r:embed="rId4" cstate="print"/>
          <a:srcRect l="50058" t="52654"/>
          <a:stretch/>
        </p:blipFill>
        <p:spPr bwMode="auto">
          <a:xfrm>
            <a:off x="6409853" y="196878"/>
            <a:ext cx="3121652" cy="1950335"/>
          </a:xfrm>
          <a:prstGeom prst="rect">
            <a:avLst/>
          </a:prstGeom>
          <a:noFill/>
        </p:spPr>
      </p:pic>
    </p:spTree>
    <p:extLst>
      <p:ext uri="{BB962C8B-B14F-4D97-AF65-F5344CB8AC3E}">
        <p14:creationId xmlns:p14="http://schemas.microsoft.com/office/powerpoint/2010/main" val="306576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D335"/>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8CBBD3C-20C5-84B1-F875-CCFA2A5802D9}"/>
              </a:ext>
            </a:extLst>
          </p:cNvPr>
          <p:cNvGraphicFramePr>
            <a:graphicFrameLocks noGrp="1"/>
          </p:cNvGraphicFramePr>
          <p:nvPr>
            <p:extLst>
              <p:ext uri="{D42A27DB-BD31-4B8C-83A1-F6EECF244321}">
                <p14:modId xmlns:p14="http://schemas.microsoft.com/office/powerpoint/2010/main" val="1619380331"/>
              </p:ext>
            </p:extLst>
          </p:nvPr>
        </p:nvGraphicFramePr>
        <p:xfrm>
          <a:off x="566737" y="397034"/>
          <a:ext cx="3837624" cy="5654040"/>
        </p:xfrm>
        <a:graphic>
          <a:graphicData uri="http://schemas.openxmlformats.org/drawingml/2006/table">
            <a:tbl>
              <a:tblPr/>
              <a:tblGrid>
                <a:gridCol w="3837624">
                  <a:extLst>
                    <a:ext uri="{9D8B030D-6E8A-4147-A177-3AD203B41FA5}">
                      <a16:colId xmlns:a16="http://schemas.microsoft.com/office/drawing/2014/main" val="1691990634"/>
                    </a:ext>
                  </a:extLst>
                </a:gridCol>
              </a:tblGrid>
              <a:tr h="0">
                <a:tc>
                  <a:txBody>
                    <a:bodyPr/>
                    <a:lstStyle/>
                    <a:p>
                      <a:pPr algn="just"/>
                      <a:r>
                        <a:rPr lang="en-GB" sz="1200" b="1" dirty="0">
                          <a:solidFill>
                            <a:srgbClr val="176A25"/>
                          </a:solidFill>
                          <a:effectLst/>
                          <a:latin typeface="Seaford" panose="00000500000000000000" pitchFamily="2" charset="0"/>
                          <a:ea typeface="Arial" panose="020B0604020202020204" pitchFamily="34" charset="0"/>
                        </a:rPr>
                        <a:t>What we offer:</a:t>
                      </a:r>
                    </a:p>
                    <a:p>
                      <a:pPr algn="just"/>
                      <a:endParaRPr lang="en-GB" sz="1200" b="1" dirty="0">
                        <a:solidFill>
                          <a:srgbClr val="176A25"/>
                        </a:solidFill>
                        <a:effectLst/>
                        <a:latin typeface="Seaford" panose="00000500000000000000" pitchFamily="2" charset="0"/>
                        <a:ea typeface="Times New Roman" panose="02020603050405020304" pitchFamily="18" charset="0"/>
                      </a:endParaRPr>
                    </a:p>
                    <a:p>
                      <a:pPr algn="just">
                        <a:spcAft>
                          <a:spcPts val="880"/>
                        </a:spcAft>
                      </a:pPr>
                      <a:r>
                        <a:rPr lang="en-GB" sz="1000" dirty="0">
                          <a:effectLst/>
                          <a:latin typeface="Seaford" panose="00000500000000000000" pitchFamily="2" charset="0"/>
                          <a:ea typeface="Times New Roman" panose="02020603050405020304" pitchFamily="18" charset="0"/>
                        </a:rPr>
                        <a:t>We offer people over the age of 18 years old a chance to live in a community and take control of their lives through intensive support from our well-trained team. </a:t>
                      </a:r>
                      <a:r>
                        <a:rPr lang="en-GB" sz="1000" dirty="0">
                          <a:effectLst/>
                          <a:latin typeface="Seaford" panose="00000500000000000000" pitchFamily="2" charset="0"/>
                          <a:ea typeface="Times New Roman" panose="02020603050405020304" pitchFamily="18" charset="0"/>
                          <a:cs typeface="Calibri" panose="020F0502020204030204" pitchFamily="34" charset="0"/>
                        </a:rPr>
                        <a:t> </a:t>
                      </a:r>
                      <a:r>
                        <a:rPr lang="en-GB" sz="1000" dirty="0">
                          <a:effectLst/>
                          <a:latin typeface="Seaford" panose="00000500000000000000" pitchFamily="2" charset="0"/>
                          <a:ea typeface="Times New Roman" panose="02020603050405020304" pitchFamily="18" charset="0"/>
                        </a:rPr>
                        <a:t>Residents are integral in their own recovery in which we support them in medication therapy if required, meaningful daily skills development and community integration.  By providing a range of enjoyable activities individually and in groups within the home and the community, this helps to promote independence and purpose. The progress is measured through health and social care </a:t>
                      </a:r>
                      <a:r>
                        <a:rPr lang="en-GB" sz="1000" dirty="0">
                          <a:effectLst/>
                          <a:latin typeface="Seaford" panose="00000500000000000000" pitchFamily="2" charset="0"/>
                          <a:ea typeface="Cambria" panose="02040503050406030204" pitchFamily="18" charset="0"/>
                        </a:rPr>
                        <a:t>outcomes, which matter most to residents, carers and regulatory bodies.</a:t>
                      </a:r>
                      <a:r>
                        <a:rPr lang="en-GB" sz="1200" dirty="0">
                          <a:effectLst/>
                          <a:latin typeface="Seaford" panose="00000500000000000000" pitchFamily="2" charset="0"/>
                          <a:ea typeface="Cambria" panose="02040503050406030204" pitchFamily="18" charset="0"/>
                        </a:rPr>
                        <a:t> </a:t>
                      </a:r>
                    </a:p>
                    <a:p>
                      <a:pPr algn="just">
                        <a:spcAft>
                          <a:spcPts val="880"/>
                        </a:spcAft>
                      </a:pPr>
                      <a:endParaRPr lang="en-GB" sz="1200" b="1" dirty="0">
                        <a:solidFill>
                          <a:srgbClr val="176A25"/>
                        </a:solidFill>
                        <a:effectLst/>
                        <a:latin typeface="Seaford" panose="00000500000000000000" pitchFamily="2" charset="0"/>
                        <a:ea typeface="Cambria" panose="02040503050406030204" pitchFamily="18" charset="0"/>
                      </a:endParaRPr>
                    </a:p>
                    <a:p>
                      <a:pPr algn="just"/>
                      <a:r>
                        <a:rPr lang="en-GB" sz="1200" b="1" dirty="0">
                          <a:solidFill>
                            <a:srgbClr val="176A25"/>
                          </a:solidFill>
                          <a:effectLst/>
                          <a:latin typeface="Seaford" panose="00000500000000000000" pitchFamily="2" charset="0"/>
                          <a:ea typeface="Arial" panose="020B0604020202020204" pitchFamily="34" charset="0"/>
                        </a:rPr>
                        <a:t>For our Residents:</a:t>
                      </a:r>
                      <a:endParaRPr lang="en-GB" sz="1200" dirty="0">
                        <a:effectLst/>
                        <a:latin typeface="Seaford" panose="00000500000000000000" pitchFamily="2" charset="0"/>
                        <a:ea typeface="Times New Roman" panose="02020603050405020304" pitchFamily="18" charset="0"/>
                      </a:endParaRPr>
                    </a:p>
                    <a:p>
                      <a:pPr algn="l"/>
                      <a:r>
                        <a:rPr lang="en-GB" sz="900" dirty="0">
                          <a:effectLst/>
                          <a:latin typeface="Seaford" panose="00000500000000000000" pitchFamily="2" charset="0"/>
                          <a:ea typeface="Times New Roman" panose="02020603050405020304" pitchFamily="18" charset="0"/>
                        </a:rPr>
                        <a:t> </a:t>
                      </a:r>
                      <a:endParaRPr lang="en-GB" sz="1200" dirty="0">
                        <a:effectLst/>
                        <a:latin typeface="Seaford" panose="00000500000000000000" pitchFamily="2" charset="0"/>
                        <a:ea typeface="Times New Roman" panose="02020603050405020304" pitchFamily="18" charset="0"/>
                      </a:endParaRPr>
                    </a:p>
                    <a:p>
                      <a:pPr marL="342900" lvl="0" indent="-342900" algn="just" defTabSz="914400" rtl="0" eaLnBrk="1" latinLnBrk="0" hangingPunct="1">
                        <a:spcAft>
                          <a:spcPts val="600"/>
                        </a:spcAft>
                        <a:buFont typeface="Wingdings" panose="05000000000000000000" pitchFamily="2" charset="2"/>
                        <a:buChar char="Ø"/>
                      </a:pPr>
                      <a:r>
                        <a:rPr lang="en-GB" sz="1000" kern="1200" dirty="0">
                          <a:solidFill>
                            <a:schemeClr val="tx1"/>
                          </a:solidFill>
                          <a:effectLst/>
                          <a:latin typeface="Seaford" panose="00000500000000000000" pitchFamily="2" charset="0"/>
                          <a:ea typeface="Times New Roman" panose="02020603050405020304" pitchFamily="18" charset="0"/>
                          <a:cs typeface="+mn-cs"/>
                        </a:rPr>
                        <a:t>An opportunity to live in a homely environment and develop independence.</a:t>
                      </a:r>
                    </a:p>
                    <a:p>
                      <a:pPr marL="342900" lvl="0" indent="-342900" algn="just" defTabSz="914400" rtl="0" eaLnBrk="1" latinLnBrk="0" hangingPunct="1">
                        <a:spcAft>
                          <a:spcPts val="600"/>
                        </a:spcAft>
                        <a:buFont typeface="Wingdings" panose="05000000000000000000" pitchFamily="2" charset="2"/>
                        <a:buChar char="Ø"/>
                      </a:pPr>
                      <a:r>
                        <a:rPr lang="en-GB" sz="1000" kern="1200" dirty="0">
                          <a:solidFill>
                            <a:schemeClr val="tx1"/>
                          </a:solidFill>
                          <a:effectLst/>
                          <a:latin typeface="Seaford" panose="00000500000000000000" pitchFamily="2" charset="0"/>
                          <a:ea typeface="Times New Roman" panose="02020603050405020304" pitchFamily="18" charset="0"/>
                          <a:cs typeface="+mn-cs"/>
                        </a:rPr>
                        <a:t>Staff team who can understand your difficulties, work with you and incorporate your views and wishes when making decisions about you.</a:t>
                      </a:r>
                    </a:p>
                    <a:p>
                      <a:pPr marL="342900" lvl="0" indent="-342900" algn="just" defTabSz="914400" rtl="0" eaLnBrk="1" latinLnBrk="0" hangingPunct="1">
                        <a:spcAft>
                          <a:spcPts val="600"/>
                        </a:spcAft>
                        <a:buFont typeface="Wingdings" panose="05000000000000000000" pitchFamily="2" charset="2"/>
                        <a:buChar char="Ø"/>
                      </a:pPr>
                      <a:r>
                        <a:rPr lang="en-GB" sz="1000" kern="1200" dirty="0">
                          <a:solidFill>
                            <a:schemeClr val="tx1"/>
                          </a:solidFill>
                          <a:effectLst/>
                          <a:latin typeface="Seaford" panose="00000500000000000000" pitchFamily="2" charset="0"/>
                          <a:ea typeface="Times New Roman" panose="02020603050405020304" pitchFamily="18" charset="0"/>
                          <a:cs typeface="+mn-cs"/>
                        </a:rPr>
                        <a:t>To support you to achieve independence through education, vocational training and voluntary work experience placements.</a:t>
                      </a:r>
                    </a:p>
                    <a:p>
                      <a:pPr marL="342900" lvl="0" indent="-342900" algn="just">
                        <a:spcAft>
                          <a:spcPts val="600"/>
                        </a:spcAft>
                        <a:buFont typeface="Wingdings" panose="05000000000000000000" pitchFamily="2" charset="2"/>
                        <a:buChar char="Ø"/>
                      </a:pPr>
                      <a:r>
                        <a:rPr lang="en-GB" sz="1000" dirty="0">
                          <a:effectLst/>
                          <a:latin typeface="Seaford" panose="00000500000000000000" pitchFamily="2" charset="0"/>
                          <a:ea typeface="Times New Roman" panose="02020603050405020304" pitchFamily="18" charset="0"/>
                        </a:rPr>
                        <a:t>The opportunity to take part in resident meetings and internal surveys so your views can be heard and listened to.</a:t>
                      </a:r>
                      <a:r>
                        <a:rPr lang="en-GB" sz="1200" dirty="0">
                          <a:effectLst/>
                          <a:latin typeface="Seaford" panose="00000500000000000000" pitchFamily="2" charset="0"/>
                          <a:ea typeface="Times New Roman" panose="02020603050405020304" pitchFamily="18" charset="0"/>
                        </a:rPr>
                        <a:t> </a:t>
                      </a:r>
                    </a:p>
                    <a:p>
                      <a:pPr marL="342900" lvl="0" indent="-342900" algn="just">
                        <a:spcAft>
                          <a:spcPts val="600"/>
                        </a:spcAft>
                        <a:buFont typeface="Wingdings" panose="05000000000000000000" pitchFamily="2" charset="2"/>
                        <a:buChar char="Ø"/>
                      </a:pPr>
                      <a:r>
                        <a:rPr lang="en-GB" sz="1000" dirty="0">
                          <a:effectLst/>
                          <a:latin typeface="Seaford" panose="00000500000000000000" pitchFamily="2" charset="0"/>
                          <a:ea typeface="Times New Roman" panose="02020603050405020304" pitchFamily="18" charset="0"/>
                        </a:rPr>
                        <a:t>Sign posting to advocacy services that will support you to represent your views if required.</a:t>
                      </a:r>
                      <a:endParaRPr lang="en-GB" sz="1200" dirty="0">
                        <a:effectLst/>
                        <a:latin typeface="Seaford" panose="00000500000000000000" pitchFamily="2" charset="0"/>
                        <a:ea typeface="Times New Roman" panose="02020603050405020304" pitchFamily="18" charset="0"/>
                      </a:endParaRPr>
                    </a:p>
                    <a:p>
                      <a:pPr marL="342900" lvl="0" indent="-342900" algn="just">
                        <a:spcAft>
                          <a:spcPts val="600"/>
                        </a:spcAft>
                        <a:buFont typeface="Wingdings" panose="05000000000000000000" pitchFamily="2" charset="2"/>
                        <a:buChar char="Ø"/>
                      </a:pPr>
                      <a:r>
                        <a:rPr lang="en-GB" sz="1000" dirty="0">
                          <a:effectLst/>
                          <a:latin typeface="Seaford" panose="00000500000000000000" pitchFamily="2" charset="0"/>
                          <a:ea typeface="Times New Roman" panose="02020603050405020304" pitchFamily="18" charset="0"/>
                        </a:rPr>
                        <a:t>A range of professionals who can provide information and support you to manage your mental health problems and difficulties</a:t>
                      </a:r>
                      <a:r>
                        <a:rPr lang="en-GB" sz="900" dirty="0">
                          <a:effectLst/>
                          <a:latin typeface="Seaford" panose="00000500000000000000" pitchFamily="2" charset="0"/>
                          <a:ea typeface="Times New Roman" panose="02020603050405020304" pitchFamily="18" charset="0"/>
                        </a:rPr>
                        <a:t>.</a:t>
                      </a:r>
                      <a:endParaRPr lang="en-GB" sz="1200" dirty="0">
                        <a:effectLst/>
                        <a:latin typeface="Seaford" panose="00000500000000000000" pitchFamily="2" charset="0"/>
                        <a:ea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4283880697"/>
                  </a:ext>
                </a:extLst>
              </a:tr>
            </a:tbl>
          </a:graphicData>
        </a:graphic>
      </p:graphicFrame>
      <p:graphicFrame>
        <p:nvGraphicFramePr>
          <p:cNvPr id="8" name="Table 7">
            <a:extLst>
              <a:ext uri="{FF2B5EF4-FFF2-40B4-BE49-F238E27FC236}">
                <a16:creationId xmlns:a16="http://schemas.microsoft.com/office/drawing/2014/main" id="{919CCE1F-2484-93B2-2032-D9BFE1E5F211}"/>
              </a:ext>
            </a:extLst>
          </p:cNvPr>
          <p:cNvGraphicFramePr>
            <a:graphicFrameLocks noGrp="1"/>
          </p:cNvGraphicFramePr>
          <p:nvPr>
            <p:extLst>
              <p:ext uri="{D42A27DB-BD31-4B8C-83A1-F6EECF244321}">
                <p14:modId xmlns:p14="http://schemas.microsoft.com/office/powerpoint/2010/main" val="482688738"/>
              </p:ext>
            </p:extLst>
          </p:nvPr>
        </p:nvGraphicFramePr>
        <p:xfrm>
          <a:off x="4971098" y="397034"/>
          <a:ext cx="4211002" cy="5684520"/>
        </p:xfrm>
        <a:graphic>
          <a:graphicData uri="http://schemas.openxmlformats.org/drawingml/2006/table">
            <a:tbl>
              <a:tblPr/>
              <a:tblGrid>
                <a:gridCol w="4211002">
                  <a:extLst>
                    <a:ext uri="{9D8B030D-6E8A-4147-A177-3AD203B41FA5}">
                      <a16:colId xmlns:a16="http://schemas.microsoft.com/office/drawing/2014/main" val="2476842089"/>
                    </a:ext>
                  </a:extLst>
                </a:gridCol>
              </a:tblGrid>
              <a:tr h="4351338">
                <a:tc>
                  <a:txBody>
                    <a:bodyPr/>
                    <a:lstStyle/>
                    <a:p>
                      <a:pPr algn="just">
                        <a:lnSpc>
                          <a:spcPct val="100000"/>
                        </a:lnSpc>
                      </a:pPr>
                      <a:r>
                        <a:rPr lang="en-GB" sz="1200" b="1" dirty="0">
                          <a:solidFill>
                            <a:srgbClr val="176A25"/>
                          </a:solidFill>
                          <a:effectLst/>
                          <a:latin typeface="Seaford" panose="00000500000000000000" pitchFamily="2" charset="0"/>
                          <a:ea typeface="Arial" panose="020B0604020202020204" pitchFamily="34" charset="0"/>
                        </a:rPr>
                        <a:t>For Families:</a:t>
                      </a:r>
                      <a:endParaRPr lang="en-GB" sz="1200" dirty="0">
                        <a:effectLst/>
                        <a:latin typeface="Seaford" panose="00000500000000000000" pitchFamily="2" charset="0"/>
                        <a:ea typeface="Times New Roman" panose="02020603050405020304" pitchFamily="18" charset="0"/>
                      </a:endParaRPr>
                    </a:p>
                    <a:p>
                      <a:pPr algn="just">
                        <a:lnSpc>
                          <a:spcPct val="100000"/>
                        </a:lnSpc>
                      </a:pPr>
                      <a:r>
                        <a:rPr lang="en-GB" sz="1050" b="1" dirty="0">
                          <a:solidFill>
                            <a:srgbClr val="176A25"/>
                          </a:solidFill>
                          <a:effectLst/>
                          <a:latin typeface="Seaford" panose="00000500000000000000" pitchFamily="2" charset="0"/>
                          <a:ea typeface="Arial" panose="020B0604020202020204" pitchFamily="34" charset="0"/>
                        </a:rPr>
                        <a:t>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A staff team who you can trust and have regular contact with. </a:t>
                      </a: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A consistent group of professionals who are with you throughout the journey of your family member.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Involvement in your family member’s care and all views to be taken on board. Support to maintain and improve the relationship with your family member.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To support you to understand your family member’s difficulties and any treatment that they are receiving.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Confidence that the staff looking after your family member are well trained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Family/carers are made to feel welcome when visiting the home.</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Feedback questionnaires/surveys are made readily available to obtain views from family members.</a:t>
                      </a:r>
                    </a:p>
                    <a:p>
                      <a:pPr marL="0" lvl="0" indent="0" algn="l">
                        <a:lnSpc>
                          <a:spcPct val="100000"/>
                        </a:lnSpc>
                        <a:spcAft>
                          <a:spcPts val="880"/>
                        </a:spcAft>
                        <a:buFont typeface="Wingdings" panose="05000000000000000000" pitchFamily="2" charset="2"/>
                        <a:buNone/>
                      </a:pPr>
                      <a:r>
                        <a:rPr lang="en-US" sz="1000" dirty="0">
                          <a:solidFill>
                            <a:srgbClr val="000000"/>
                          </a:solidFill>
                          <a:effectLst/>
                          <a:latin typeface="Seaford" panose="00000500000000000000" pitchFamily="2" charset="0"/>
                          <a:ea typeface="Cambria" panose="02040503050406030204" pitchFamily="18" charset="0"/>
                        </a:rPr>
                        <a:t> </a:t>
                      </a:r>
                      <a:endParaRPr lang="en-GB" sz="1100" dirty="0">
                        <a:effectLst/>
                        <a:latin typeface="Seaford" panose="00000500000000000000" pitchFamily="2" charset="0"/>
                        <a:ea typeface="Times New Roman" panose="02020603050405020304" pitchFamily="18" charset="0"/>
                      </a:endParaRPr>
                    </a:p>
                    <a:p>
                      <a:pPr algn="just">
                        <a:lnSpc>
                          <a:spcPct val="100000"/>
                        </a:lnSpc>
                      </a:pPr>
                      <a:r>
                        <a:rPr lang="en-GB" sz="1200" b="1" dirty="0">
                          <a:solidFill>
                            <a:srgbClr val="176A25"/>
                          </a:solidFill>
                          <a:effectLst/>
                          <a:latin typeface="Seaford" panose="00000500000000000000" pitchFamily="2" charset="0"/>
                          <a:ea typeface="Arial" panose="020B0604020202020204" pitchFamily="34" charset="0"/>
                        </a:rPr>
                        <a:t>For Commissioners:</a:t>
                      </a:r>
                    </a:p>
                    <a:p>
                      <a:pPr algn="just">
                        <a:lnSpc>
                          <a:spcPct val="100000"/>
                        </a:lnSpc>
                      </a:pP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Bespoke package of care to meet the individuals’ complex mental health and social care needs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Consistency of care through in house mental health team.</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Experience and expertise of the mental health team ensuring reduction in hospital admissions.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Recovery and Quality assurance through outcomes.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24 hours home management on call to provide crisis management. </a:t>
                      </a:r>
                      <a:endParaRPr lang="en-GB" sz="1100" dirty="0">
                        <a:effectLst/>
                        <a:latin typeface="Seaford" panose="00000500000000000000" pitchFamily="2" charset="0"/>
                        <a:ea typeface="Times New Roman" panose="02020603050405020304" pitchFamily="18" charset="0"/>
                      </a:endParaRPr>
                    </a:p>
                    <a:p>
                      <a:pPr marL="342900" lvl="0" indent="-342900" algn="l">
                        <a:lnSpc>
                          <a:spcPct val="100000"/>
                        </a:lnSpc>
                        <a:spcAft>
                          <a:spcPts val="880"/>
                        </a:spcAft>
                        <a:buFont typeface="Wingdings" panose="05000000000000000000" pitchFamily="2" charset="2"/>
                        <a:buChar char="Ø"/>
                      </a:pPr>
                      <a:r>
                        <a:rPr lang="en-US" sz="1000" dirty="0">
                          <a:solidFill>
                            <a:srgbClr val="000000"/>
                          </a:solidFill>
                          <a:effectLst/>
                          <a:latin typeface="Seaford" panose="00000500000000000000" pitchFamily="2" charset="0"/>
                          <a:ea typeface="Cambria" panose="02040503050406030204" pitchFamily="18" charset="0"/>
                        </a:rPr>
                        <a:t>Staff competent and trained in their roles</a:t>
                      </a:r>
                      <a:endParaRPr lang="en-GB" sz="1100" dirty="0">
                        <a:effectLst/>
                        <a:latin typeface="Seaford" panose="00000500000000000000" pitchFamily="2" charset="0"/>
                        <a:ea typeface="Times New Roman" panose="02020603050405020304" pitchFamily="18" charset="0"/>
                      </a:endParaRPr>
                    </a:p>
                  </a:txBody>
                  <a:tcPr marL="105942" marR="105942" marT="0" marB="0">
                    <a:lnL>
                      <a:noFill/>
                    </a:lnL>
                    <a:lnR>
                      <a:noFill/>
                    </a:lnR>
                    <a:lnT>
                      <a:noFill/>
                    </a:lnT>
                    <a:lnB>
                      <a:noFill/>
                    </a:lnB>
                    <a:noFill/>
                  </a:tcPr>
                </a:tc>
                <a:extLst>
                  <a:ext uri="{0D108BD9-81ED-4DB2-BD59-A6C34878D82A}">
                    <a16:rowId xmlns:a16="http://schemas.microsoft.com/office/drawing/2014/main" val="4148760819"/>
                  </a:ext>
                </a:extLst>
              </a:tr>
            </a:tbl>
          </a:graphicData>
        </a:graphic>
      </p:graphicFrame>
    </p:spTree>
    <p:extLst>
      <p:ext uri="{BB962C8B-B14F-4D97-AF65-F5344CB8AC3E}">
        <p14:creationId xmlns:p14="http://schemas.microsoft.com/office/powerpoint/2010/main" val="112337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7" name="Picture 5146">
            <a:extLst>
              <a:ext uri="{FF2B5EF4-FFF2-40B4-BE49-F238E27FC236}">
                <a16:creationId xmlns:a16="http://schemas.microsoft.com/office/drawing/2014/main" id="{756DCD9F-787C-53C7-ED66-F8FBE21CF35B}"/>
              </a:ext>
            </a:extLst>
          </p:cNvPr>
          <p:cNvPicPr>
            <a:picLocks noChangeAspect="1"/>
          </p:cNvPicPr>
          <p:nvPr/>
        </p:nvPicPr>
        <p:blipFill>
          <a:blip r:embed="rId2"/>
          <a:stretch>
            <a:fillRect/>
          </a:stretch>
        </p:blipFill>
        <p:spPr>
          <a:xfrm>
            <a:off x="2889503" y="1041565"/>
            <a:ext cx="4111372" cy="2730208"/>
          </a:xfrm>
          <a:prstGeom prst="rect">
            <a:avLst/>
          </a:prstGeom>
        </p:spPr>
      </p:pic>
      <p:pic>
        <p:nvPicPr>
          <p:cNvPr id="3081" name="Picture 9">
            <a:extLst>
              <a:ext uri="{FF2B5EF4-FFF2-40B4-BE49-F238E27FC236}">
                <a16:creationId xmlns:a16="http://schemas.microsoft.com/office/drawing/2014/main" id="{1EBCBFB2-B0A6-0A1D-71E4-D1BA94011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502" y="3958854"/>
            <a:ext cx="3702550" cy="172068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77EF3594-4458-81D1-D41F-8F968F999A9C}"/>
              </a:ext>
            </a:extLst>
          </p:cNvPr>
          <p:cNvSpPr txBox="1"/>
          <p:nvPr/>
        </p:nvSpPr>
        <p:spPr>
          <a:xfrm>
            <a:off x="512794" y="5266926"/>
            <a:ext cx="5545105" cy="1303755"/>
          </a:xfrm>
          <a:prstGeom prst="rect">
            <a:avLst/>
          </a:prstGeom>
          <a:noFill/>
        </p:spPr>
        <p:txBody>
          <a:bodyPr wrap="square">
            <a:spAutoFit/>
          </a:bodyPr>
          <a:lstStyle/>
          <a:p>
            <a:pPr>
              <a:lnSpc>
                <a:spcPct val="150000"/>
              </a:lnSpc>
            </a:pPr>
            <a:r>
              <a:rPr lang="en-GB" sz="2800" dirty="0">
                <a:solidFill>
                  <a:schemeClr val="bg2">
                    <a:lumMod val="25000"/>
                  </a:schemeClr>
                </a:solidFill>
                <a:effectLst/>
                <a:latin typeface="Seaford" panose="00000500000000000000" pitchFamily="2" charset="0"/>
                <a:ea typeface="Arial" panose="020B0604020202020204" pitchFamily="34" charset="0"/>
              </a:rPr>
              <a:t>Visit us at </a:t>
            </a:r>
          </a:p>
          <a:p>
            <a:pPr>
              <a:lnSpc>
                <a:spcPct val="150000"/>
              </a:lnSpc>
            </a:pPr>
            <a:r>
              <a:rPr lang="en-GB" sz="2800" b="1" dirty="0">
                <a:solidFill>
                  <a:schemeClr val="bg2">
                    <a:lumMod val="25000"/>
                  </a:schemeClr>
                </a:solidFill>
                <a:effectLst/>
                <a:latin typeface="Seaford" panose="00000500000000000000" pitchFamily="2" charset="0"/>
                <a:ea typeface="Arial" panose="020B0604020202020204" pitchFamily="34" charset="0"/>
              </a:rPr>
              <a:t>        www.</a:t>
            </a:r>
            <a:r>
              <a:rPr lang="en-GB" sz="2800" b="1" dirty="0">
                <a:solidFill>
                  <a:srgbClr val="A6D514"/>
                </a:solidFill>
                <a:effectLst/>
                <a:latin typeface="Arial" panose="020B0604020202020204" pitchFamily="34" charset="0"/>
                <a:ea typeface="Arial" panose="020B0604020202020204" pitchFamily="34" charset="0"/>
              </a:rPr>
              <a:t>deepdene</a:t>
            </a:r>
            <a:r>
              <a:rPr lang="en-GB" sz="2800" b="1" dirty="0">
                <a:solidFill>
                  <a:srgbClr val="0291B3"/>
                </a:solidFill>
                <a:effectLst/>
                <a:latin typeface="Arial" panose="020B0604020202020204" pitchFamily="34" charset="0"/>
                <a:ea typeface="Arial" panose="020B0604020202020204" pitchFamily="34" charset="0"/>
              </a:rPr>
              <a:t>care</a:t>
            </a:r>
            <a:r>
              <a:rPr lang="en-GB" sz="2800" b="1" dirty="0">
                <a:solidFill>
                  <a:schemeClr val="bg2">
                    <a:lumMod val="25000"/>
                  </a:schemeClr>
                </a:solidFill>
                <a:effectLst/>
                <a:latin typeface="Seaford" panose="00000500000000000000" pitchFamily="2" charset="0"/>
                <a:ea typeface="Arial" panose="020B0604020202020204" pitchFamily="34" charset="0"/>
              </a:rPr>
              <a:t>.com</a:t>
            </a:r>
            <a:endParaRPr lang="en-GB" sz="2800" dirty="0">
              <a:solidFill>
                <a:schemeClr val="bg2">
                  <a:lumMod val="25000"/>
                </a:schemeClr>
              </a:solidFill>
              <a:effectLst/>
              <a:latin typeface="Seaford" panose="00000500000000000000" pitchFamily="2" charset="0"/>
              <a:ea typeface="Times New Roman" panose="02020603050405020304" pitchFamily="18" charset="0"/>
            </a:endParaRPr>
          </a:p>
        </p:txBody>
      </p:sp>
      <p:pic>
        <p:nvPicPr>
          <p:cNvPr id="5138" name="Picture 5137">
            <a:extLst>
              <a:ext uri="{FF2B5EF4-FFF2-40B4-BE49-F238E27FC236}">
                <a16:creationId xmlns:a16="http://schemas.microsoft.com/office/drawing/2014/main" id="{B83C0451-E240-011D-54FA-B1D2838B6BD0}"/>
              </a:ext>
            </a:extLst>
          </p:cNvPr>
          <p:cNvPicPr>
            <a:picLocks noChangeAspect="1"/>
          </p:cNvPicPr>
          <p:nvPr/>
        </p:nvPicPr>
        <p:blipFill>
          <a:blip r:embed="rId4" cstate="print"/>
          <a:srcRect l="74566" b="52274"/>
          <a:stretch/>
        </p:blipFill>
        <p:spPr bwMode="auto">
          <a:xfrm>
            <a:off x="220633" y="222182"/>
            <a:ext cx="2387415" cy="3006793"/>
          </a:xfrm>
          <a:prstGeom prst="rect">
            <a:avLst/>
          </a:prstGeom>
          <a:noFill/>
        </p:spPr>
      </p:pic>
      <p:pic>
        <p:nvPicPr>
          <p:cNvPr id="5142" name="Picture 5141">
            <a:extLst>
              <a:ext uri="{FF2B5EF4-FFF2-40B4-BE49-F238E27FC236}">
                <a16:creationId xmlns:a16="http://schemas.microsoft.com/office/drawing/2014/main" id="{0B875751-31BE-2DAB-5180-78F953779F89}"/>
              </a:ext>
            </a:extLst>
          </p:cNvPr>
          <p:cNvPicPr>
            <a:picLocks noChangeAspect="1"/>
          </p:cNvPicPr>
          <p:nvPr/>
        </p:nvPicPr>
        <p:blipFill>
          <a:blip r:embed="rId5" cstate="print">
            <a:extLst>
              <a:ext uri="{28A0092B-C50C-407E-A947-70E740481C1C}">
                <a14:useLocalDpi xmlns:a14="http://schemas.microsoft.com/office/drawing/2010/main" val="0"/>
              </a:ext>
            </a:extLst>
          </a:blip>
          <a:srcRect l="50000" t="37892" b="27487"/>
          <a:stretch/>
        </p:blipFill>
        <p:spPr bwMode="auto">
          <a:xfrm>
            <a:off x="226544" y="3450837"/>
            <a:ext cx="2396013" cy="1571812"/>
          </a:xfrm>
          <a:prstGeom prst="rect">
            <a:avLst/>
          </a:prstGeom>
          <a:noFill/>
        </p:spPr>
      </p:pic>
      <p:pic>
        <p:nvPicPr>
          <p:cNvPr id="5144" name="Picture 5143">
            <a:extLst>
              <a:ext uri="{FF2B5EF4-FFF2-40B4-BE49-F238E27FC236}">
                <a16:creationId xmlns:a16="http://schemas.microsoft.com/office/drawing/2014/main" id="{5401A109-03F5-E7C6-4A78-42E718BC6613}"/>
              </a:ext>
            </a:extLst>
          </p:cNvPr>
          <p:cNvPicPr>
            <a:picLocks noChangeAspect="1"/>
          </p:cNvPicPr>
          <p:nvPr/>
        </p:nvPicPr>
        <p:blipFill>
          <a:blip r:embed="rId5" cstate="print">
            <a:extLst>
              <a:ext uri="{28A0092B-C50C-407E-A947-70E740481C1C}">
                <a14:useLocalDpi xmlns:a14="http://schemas.microsoft.com/office/drawing/2010/main" val="0"/>
              </a:ext>
            </a:extLst>
          </a:blip>
          <a:srcRect l="58768" b="65443"/>
          <a:stretch/>
        </p:blipFill>
        <p:spPr bwMode="auto">
          <a:xfrm>
            <a:off x="7282330" y="2371957"/>
            <a:ext cx="2397126" cy="2301856"/>
          </a:xfrm>
          <a:prstGeom prst="rect">
            <a:avLst/>
          </a:prstGeom>
          <a:noFill/>
        </p:spPr>
      </p:pic>
      <p:pic>
        <p:nvPicPr>
          <p:cNvPr id="3" name="Picture 2" descr="A white double doors with flowers on it&#10;&#10;Description automatically generated">
            <a:extLst>
              <a:ext uri="{FF2B5EF4-FFF2-40B4-BE49-F238E27FC236}">
                <a16:creationId xmlns:a16="http://schemas.microsoft.com/office/drawing/2014/main" id="{EA5F54A2-BF2A-D815-063A-5C40143C8FC5}"/>
              </a:ext>
            </a:extLst>
          </p:cNvPr>
          <p:cNvPicPr>
            <a:picLocks noChangeAspect="1"/>
          </p:cNvPicPr>
          <p:nvPr/>
        </p:nvPicPr>
        <p:blipFill>
          <a:blip r:embed="rId6">
            <a:extLst>
              <a:ext uri="{28A0092B-C50C-407E-A947-70E740481C1C}">
                <a14:useLocalDpi xmlns:a14="http://schemas.microsoft.com/office/drawing/2010/main" val="0"/>
              </a:ext>
            </a:extLst>
          </a:blip>
          <a:srcRect t="16151" b="33882"/>
          <a:stretch/>
        </p:blipFill>
        <p:spPr>
          <a:xfrm>
            <a:off x="7283443" y="218863"/>
            <a:ext cx="2396122" cy="1888038"/>
          </a:xfrm>
          <a:prstGeom prst="rect">
            <a:avLst/>
          </a:prstGeom>
        </p:spPr>
      </p:pic>
      <p:pic>
        <p:nvPicPr>
          <p:cNvPr id="5146" name="Picture 5145">
            <a:extLst>
              <a:ext uri="{FF2B5EF4-FFF2-40B4-BE49-F238E27FC236}">
                <a16:creationId xmlns:a16="http://schemas.microsoft.com/office/drawing/2014/main" id="{FE0F483A-321A-3BE6-6684-8675D8319E5B}"/>
              </a:ext>
            </a:extLst>
          </p:cNvPr>
          <p:cNvPicPr>
            <a:picLocks noChangeAspect="1"/>
          </p:cNvPicPr>
          <p:nvPr/>
        </p:nvPicPr>
        <p:blipFill>
          <a:blip r:embed="rId5" cstate="print">
            <a:extLst>
              <a:ext uri="{28A0092B-C50C-407E-A947-70E740481C1C}">
                <a14:useLocalDpi xmlns:a14="http://schemas.microsoft.com/office/drawing/2010/main" val="0"/>
              </a:ext>
            </a:extLst>
          </a:blip>
          <a:srcRect t="37892" r="53632"/>
          <a:stretch/>
        </p:blipFill>
        <p:spPr bwMode="auto">
          <a:xfrm>
            <a:off x="8305799" y="4912084"/>
            <a:ext cx="1355903" cy="1720681"/>
          </a:xfrm>
          <a:prstGeom prst="rect">
            <a:avLst/>
          </a:prstGeom>
          <a:noFill/>
        </p:spPr>
      </p:pic>
      <p:pic>
        <p:nvPicPr>
          <p:cNvPr id="5" name="Picture 4" descr="A hallway with white walls and doors&#10;&#10;Description automatically generated">
            <a:extLst>
              <a:ext uri="{FF2B5EF4-FFF2-40B4-BE49-F238E27FC236}">
                <a16:creationId xmlns:a16="http://schemas.microsoft.com/office/drawing/2014/main" id="{6F81E495-B357-DA12-2E9D-EBE291BC3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3803" y="4917679"/>
            <a:ext cx="1270245" cy="1721458"/>
          </a:xfrm>
          <a:prstGeom prst="rect">
            <a:avLst/>
          </a:prstGeom>
        </p:spPr>
      </p:pic>
      <p:sp>
        <p:nvSpPr>
          <p:cNvPr id="30" name="TextBox 29">
            <a:extLst>
              <a:ext uri="{FF2B5EF4-FFF2-40B4-BE49-F238E27FC236}">
                <a16:creationId xmlns:a16="http://schemas.microsoft.com/office/drawing/2014/main" id="{4F5B0323-A168-792A-F256-66DD97670533}"/>
              </a:ext>
            </a:extLst>
          </p:cNvPr>
          <p:cNvSpPr txBox="1"/>
          <p:nvPr/>
        </p:nvSpPr>
        <p:spPr>
          <a:xfrm>
            <a:off x="2622557" y="217952"/>
            <a:ext cx="4660886" cy="646331"/>
          </a:xfrm>
          <a:prstGeom prst="rect">
            <a:avLst/>
          </a:prstGeom>
          <a:noFill/>
        </p:spPr>
        <p:txBody>
          <a:bodyPr wrap="square">
            <a:spAutoFit/>
          </a:bodyPr>
          <a:lstStyle/>
          <a:p>
            <a:pPr algn="ctr"/>
            <a:r>
              <a:rPr lang="en-GB" b="1" dirty="0">
                <a:solidFill>
                  <a:srgbClr val="95BE12"/>
                </a:solidFill>
                <a:effectLst/>
                <a:latin typeface="Seaford" panose="00000500000000000000" pitchFamily="2" charset="0"/>
                <a:ea typeface="Arial" panose="020B0604020202020204" pitchFamily="34" charset="0"/>
              </a:rPr>
              <a:t>Creating a relaxing and</a:t>
            </a:r>
            <a:r>
              <a:rPr lang="en-GB" b="1" dirty="0">
                <a:solidFill>
                  <a:srgbClr val="95BE12"/>
                </a:solidFill>
                <a:effectLst/>
                <a:latin typeface="Seaford" panose="00000500000000000000" pitchFamily="2" charset="0"/>
                <a:ea typeface="Times New Roman" panose="02020603050405020304" pitchFamily="18" charset="0"/>
              </a:rPr>
              <a:t> </a:t>
            </a:r>
            <a:r>
              <a:rPr lang="en-GB" b="1" dirty="0">
                <a:solidFill>
                  <a:srgbClr val="95BE12"/>
                </a:solidFill>
                <a:effectLst/>
                <a:latin typeface="Seaford" panose="00000500000000000000" pitchFamily="2" charset="0"/>
                <a:ea typeface="Arial" panose="020B0604020202020204" pitchFamily="34" charset="0"/>
              </a:rPr>
              <a:t>homely environment for residents at Prema Court</a:t>
            </a:r>
            <a:endParaRPr lang="en-GB" sz="1600" dirty="0">
              <a:solidFill>
                <a:srgbClr val="95BE12"/>
              </a:solidFill>
              <a:effectLst/>
              <a:latin typeface="Seaford"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60605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27C1284-12D4-3A35-75A0-1AEFCC2484A9}"/>
              </a:ext>
            </a:extLst>
          </p:cNvPr>
          <p:cNvSpPr txBox="1"/>
          <p:nvPr/>
        </p:nvSpPr>
        <p:spPr>
          <a:xfrm>
            <a:off x="162962" y="0"/>
            <a:ext cx="6455121" cy="6786473"/>
          </a:xfrm>
          <a:prstGeom prst="rect">
            <a:avLst/>
          </a:prstGeom>
          <a:noFill/>
        </p:spPr>
        <p:txBody>
          <a:bodyPr wrap="square">
            <a:spAutoFit/>
          </a:bodyPr>
          <a:lstStyle/>
          <a:p>
            <a:r>
              <a:rPr lang="en-GB" sz="3600" dirty="0">
                <a:solidFill>
                  <a:schemeClr val="tx2">
                    <a:lumMod val="90000"/>
                    <a:lumOff val="10000"/>
                  </a:schemeClr>
                </a:solidFill>
                <a:latin typeface="Seaford" panose="00000500000000000000" pitchFamily="2" charset="0"/>
              </a:rPr>
              <a:t>Referrals</a:t>
            </a:r>
          </a:p>
          <a:p>
            <a:r>
              <a:rPr lang="en-GB" sz="1100" b="1" dirty="0">
                <a:solidFill>
                  <a:schemeClr val="tx2">
                    <a:lumMod val="50000"/>
                    <a:lumOff val="50000"/>
                  </a:schemeClr>
                </a:solidFill>
                <a:latin typeface="Seaford" panose="00000500000000000000" pitchFamily="2" charset="0"/>
              </a:rPr>
              <a:t>At Deepdene Care we welcome referrals from all areas of mental health care and are committed to making this process as unobtrusive and stress free as possible.</a:t>
            </a:r>
            <a:endParaRPr lang="en-GB" sz="800" b="1" dirty="0">
              <a:solidFill>
                <a:schemeClr val="tx2">
                  <a:lumMod val="50000"/>
                  <a:lumOff val="50000"/>
                </a:schemeClr>
              </a:solidFill>
              <a:latin typeface="Seaford" panose="00000500000000000000" pitchFamily="2" charset="0"/>
            </a:endParaRPr>
          </a:p>
          <a:p>
            <a:endParaRPr lang="en-GB" sz="1100" dirty="0">
              <a:latin typeface="Seaford" panose="00000500000000000000" pitchFamily="2" charset="0"/>
            </a:endParaRPr>
          </a:p>
          <a:p>
            <a:r>
              <a:rPr lang="en-GB" sz="1100" dirty="0">
                <a:latin typeface="Seaford" panose="00000500000000000000" pitchFamily="2" charset="0"/>
              </a:rPr>
              <a:t>The referral process is reactive and easy to use, with a direct line to our dedicated referral team.</a:t>
            </a:r>
          </a:p>
          <a:p>
            <a:endParaRPr lang="en-GB" sz="1100" dirty="0">
              <a:latin typeface="Seaford" panose="00000500000000000000" pitchFamily="2" charset="0"/>
            </a:endParaRPr>
          </a:p>
          <a:p>
            <a:r>
              <a:rPr lang="en-GB" sz="1100" dirty="0">
                <a:latin typeface="Seaford" panose="00000500000000000000" pitchFamily="2" charset="0"/>
              </a:rPr>
              <a:t>Following a referral a senior member of our multi-disciplinary team will arrange to carry out a full assessment within 24 hours at a time and venue that best suits the individual’s need.</a:t>
            </a:r>
          </a:p>
          <a:p>
            <a:endParaRPr lang="en-GB" sz="1100" dirty="0">
              <a:latin typeface="Seaford" panose="00000500000000000000" pitchFamily="2" charset="0"/>
            </a:endParaRPr>
          </a:p>
          <a:p>
            <a:r>
              <a:rPr lang="en-GB" sz="1100" dirty="0">
                <a:latin typeface="Seaford" panose="00000500000000000000" pitchFamily="2" charset="0"/>
              </a:rPr>
              <a:t>After this assessment our multi-disciplinary team will review the case, and if suitable, a placement offer and full breakdown of costs will be sent to the referring agency within seven working days.</a:t>
            </a:r>
          </a:p>
          <a:p>
            <a:endParaRPr lang="en-GB" sz="1100" dirty="0">
              <a:latin typeface="Seaford" panose="00000500000000000000" pitchFamily="2" charset="0"/>
            </a:endParaRPr>
          </a:p>
          <a:p>
            <a:r>
              <a:rPr lang="en-GB" sz="1100" dirty="0">
                <a:latin typeface="Seaford" panose="00000500000000000000" pitchFamily="2" charset="0"/>
              </a:rPr>
              <a:t>Once the placement is agreed we will work closely with the individual and their care team to ensure a smooth and successful transition.</a:t>
            </a:r>
          </a:p>
          <a:p>
            <a:endParaRPr lang="en-GB" sz="1100" dirty="0">
              <a:latin typeface="Seaford" panose="00000500000000000000" pitchFamily="2" charset="0"/>
            </a:endParaRPr>
          </a:p>
          <a:p>
            <a:r>
              <a:rPr lang="en-GB" sz="1100" dirty="0">
                <a:solidFill>
                  <a:schemeClr val="tx2">
                    <a:lumMod val="50000"/>
                    <a:lumOff val="50000"/>
                  </a:schemeClr>
                </a:solidFill>
                <a:latin typeface="Seaford" panose="00000500000000000000" pitchFamily="2" charset="0"/>
              </a:rPr>
              <a:t>If you would like to arrange an informal visit, please contact us on our referral line:</a:t>
            </a:r>
          </a:p>
          <a:p>
            <a:endParaRPr lang="en-GB" sz="1100" dirty="0">
              <a:latin typeface="Seaford" panose="00000500000000000000" pitchFamily="2" charset="0"/>
            </a:endParaRPr>
          </a:p>
          <a:p>
            <a:r>
              <a:rPr lang="en-GB" sz="2800" b="1" dirty="0">
                <a:solidFill>
                  <a:schemeClr val="tx2">
                    <a:lumMod val="50000"/>
                    <a:lumOff val="50000"/>
                  </a:schemeClr>
                </a:solidFill>
                <a:latin typeface="Seaford" panose="00000500000000000000" pitchFamily="2" charset="0"/>
              </a:rPr>
              <a:t>0800 313 4774</a:t>
            </a:r>
          </a:p>
          <a:p>
            <a:r>
              <a:rPr lang="en-GB" sz="1200" b="1" dirty="0">
                <a:solidFill>
                  <a:srgbClr val="002060"/>
                </a:solidFill>
                <a:latin typeface="Seaford" panose="00000500000000000000" pitchFamily="2" charset="0"/>
              </a:rPr>
              <a:t>www.deepdenecare.com</a:t>
            </a:r>
          </a:p>
          <a:p>
            <a:endParaRPr lang="en-GB" sz="1100" dirty="0">
              <a:latin typeface="Seaford" panose="00000500000000000000" pitchFamily="2" charset="0"/>
            </a:endParaRPr>
          </a:p>
          <a:p>
            <a:endParaRPr lang="en-GB" sz="1100" dirty="0">
              <a:latin typeface="Seaford" panose="00000500000000000000" pitchFamily="2" charset="0"/>
            </a:endParaRPr>
          </a:p>
          <a:p>
            <a:r>
              <a:rPr lang="en-GB" sz="1100" dirty="0">
                <a:latin typeface="Seaford" panose="00000500000000000000" pitchFamily="2" charset="0"/>
              </a:rPr>
              <a:t> </a:t>
            </a:r>
          </a:p>
          <a:p>
            <a:endParaRPr lang="en-GB" sz="1100" dirty="0">
              <a:latin typeface="Seaford" panose="00000500000000000000" pitchFamily="2" charset="0"/>
            </a:endParaRPr>
          </a:p>
          <a:p>
            <a:r>
              <a:rPr lang="en-GB" sz="1100" dirty="0">
                <a:latin typeface="Seaford" panose="00000500000000000000" pitchFamily="2" charset="0"/>
              </a:rPr>
              <a:t>Prema Court</a:t>
            </a:r>
          </a:p>
          <a:p>
            <a:r>
              <a:rPr lang="en-GB" sz="1100" dirty="0">
                <a:latin typeface="Seaford" panose="00000500000000000000" pitchFamily="2" charset="0"/>
              </a:rPr>
              <a:t>Clifton Close</a:t>
            </a:r>
          </a:p>
          <a:p>
            <a:r>
              <a:rPr lang="en-GB" sz="1100" dirty="0">
                <a:latin typeface="Seaford" panose="00000500000000000000" pitchFamily="2" charset="0"/>
              </a:rPr>
              <a:t>Ayres Road</a:t>
            </a:r>
          </a:p>
          <a:p>
            <a:r>
              <a:rPr lang="en-GB" sz="1100" dirty="0">
                <a:latin typeface="Seaford" panose="00000500000000000000" pitchFamily="2" charset="0"/>
              </a:rPr>
              <a:t>Manchester</a:t>
            </a:r>
          </a:p>
          <a:p>
            <a:r>
              <a:rPr lang="en-GB" sz="1100" dirty="0">
                <a:latin typeface="Seaford" panose="00000500000000000000" pitchFamily="2" charset="0"/>
              </a:rPr>
              <a:t>M16 7NX</a:t>
            </a:r>
          </a:p>
          <a:p>
            <a:endParaRPr lang="en-GB" sz="1100" dirty="0">
              <a:latin typeface="Seaford" panose="00000500000000000000" pitchFamily="2" charset="0"/>
            </a:endParaRPr>
          </a:p>
          <a:p>
            <a:r>
              <a:rPr lang="en-GB" sz="1100" b="1" dirty="0">
                <a:solidFill>
                  <a:srgbClr val="0291B3"/>
                </a:solidFill>
                <a:latin typeface="Seaford" panose="00000500000000000000" pitchFamily="2" charset="0"/>
              </a:rPr>
              <a:t>t:  </a:t>
            </a:r>
            <a:r>
              <a:rPr lang="en-GB" sz="1100">
                <a:latin typeface="Seaford" panose="00000500000000000000" pitchFamily="2" charset="0"/>
              </a:rPr>
              <a:t>0161 226 7698</a:t>
            </a:r>
            <a:endParaRPr lang="en-GB" sz="1100" dirty="0">
              <a:latin typeface="Seaford" panose="00000500000000000000" pitchFamily="2" charset="0"/>
            </a:endParaRPr>
          </a:p>
          <a:p>
            <a:r>
              <a:rPr lang="en-GB" sz="1100" b="1" dirty="0">
                <a:solidFill>
                  <a:srgbClr val="0291B3"/>
                </a:solidFill>
                <a:latin typeface="Seaford" panose="00000500000000000000" pitchFamily="2" charset="0"/>
              </a:rPr>
              <a:t>e: </a:t>
            </a:r>
            <a:r>
              <a:rPr lang="en-GB" sz="1100" dirty="0">
                <a:latin typeface="Seaford" panose="00000500000000000000" pitchFamily="2" charset="0"/>
              </a:rPr>
              <a:t>referrals@deepdenecare.com</a:t>
            </a:r>
          </a:p>
          <a:p>
            <a:endParaRPr lang="en-GB" sz="1100" dirty="0">
              <a:latin typeface="Seaford" panose="00000500000000000000" pitchFamily="2" charset="0"/>
            </a:endParaRPr>
          </a:p>
          <a:p>
            <a:endParaRPr lang="en-GB" sz="1100" dirty="0">
              <a:latin typeface="Seaford" panose="00000500000000000000" pitchFamily="2" charset="0"/>
            </a:endParaRPr>
          </a:p>
          <a:p>
            <a:endParaRPr lang="en-GB" sz="1100" dirty="0">
              <a:latin typeface="Seaford" panose="00000500000000000000" pitchFamily="2" charset="0"/>
            </a:endParaRPr>
          </a:p>
          <a:p>
            <a:endParaRPr lang="en-GB" sz="1100" dirty="0">
              <a:latin typeface="Seaford" panose="00000500000000000000" pitchFamily="2" charset="0"/>
            </a:endParaRPr>
          </a:p>
          <a:p>
            <a:r>
              <a:rPr lang="en-GB" sz="700" dirty="0">
                <a:latin typeface="Seaford" panose="00000500000000000000" pitchFamily="2" charset="0"/>
              </a:rPr>
              <a:t>Deepdene Care: 2 The Courtyard, 707 Warwick Road, Solihull, West Midlands, B91 3DA                      </a:t>
            </a:r>
            <a:r>
              <a:rPr lang="en-GB" sz="700" dirty="0">
                <a:solidFill>
                  <a:srgbClr val="0291B3"/>
                </a:solidFill>
                <a:latin typeface="Seaford" panose="00000500000000000000" pitchFamily="2" charset="0"/>
              </a:rPr>
              <a:t>t:</a:t>
            </a:r>
            <a:r>
              <a:rPr lang="en-GB" sz="700" dirty="0">
                <a:latin typeface="Seaford" panose="00000500000000000000" pitchFamily="2" charset="0"/>
              </a:rPr>
              <a:t> 0121 387 2130             </a:t>
            </a:r>
            <a:r>
              <a:rPr lang="en-GB" sz="700" dirty="0">
                <a:solidFill>
                  <a:srgbClr val="0291B3"/>
                </a:solidFill>
                <a:latin typeface="Seaford" panose="00000500000000000000" pitchFamily="2" charset="0"/>
              </a:rPr>
              <a:t>e:</a:t>
            </a:r>
            <a:r>
              <a:rPr lang="en-GB" sz="700" dirty="0">
                <a:latin typeface="Seaford" panose="00000500000000000000" pitchFamily="2" charset="0"/>
              </a:rPr>
              <a:t> info@deepdenecare.com	</a:t>
            </a:r>
          </a:p>
        </p:txBody>
      </p:sp>
      <p:pic>
        <p:nvPicPr>
          <p:cNvPr id="18" name="Picture 17">
            <a:extLst>
              <a:ext uri="{FF2B5EF4-FFF2-40B4-BE49-F238E27FC236}">
                <a16:creationId xmlns:a16="http://schemas.microsoft.com/office/drawing/2014/main" id="{B3351F22-2304-5EC4-A8E8-523C5EEC5B31}"/>
              </a:ext>
            </a:extLst>
          </p:cNvPr>
          <p:cNvPicPr>
            <a:picLocks noChangeAspect="1"/>
          </p:cNvPicPr>
          <p:nvPr/>
        </p:nvPicPr>
        <p:blipFill>
          <a:blip r:embed="rId2" cstate="print"/>
          <a:srcRect/>
          <a:stretch>
            <a:fillRect/>
          </a:stretch>
        </p:blipFill>
        <p:spPr bwMode="auto">
          <a:xfrm>
            <a:off x="6618083" y="-29095"/>
            <a:ext cx="3287917" cy="7152345"/>
          </a:xfrm>
          <a:prstGeom prst="rect">
            <a:avLst/>
          </a:prstGeom>
          <a:noFill/>
        </p:spPr>
      </p:pic>
      <p:pic>
        <p:nvPicPr>
          <p:cNvPr id="14" name="Picture 13">
            <a:extLst>
              <a:ext uri="{FF2B5EF4-FFF2-40B4-BE49-F238E27FC236}">
                <a16:creationId xmlns:a16="http://schemas.microsoft.com/office/drawing/2014/main" id="{B3835298-465C-74F7-A85B-51791A18AD88}"/>
              </a:ext>
            </a:extLst>
          </p:cNvPr>
          <p:cNvPicPr>
            <a:picLocks noChangeAspect="1"/>
          </p:cNvPicPr>
          <p:nvPr/>
        </p:nvPicPr>
        <p:blipFill>
          <a:blip r:embed="rId3" cstate="print"/>
          <a:srcRect/>
          <a:stretch>
            <a:fillRect/>
          </a:stretch>
        </p:blipFill>
        <p:spPr bwMode="auto">
          <a:xfrm>
            <a:off x="255195" y="4215287"/>
            <a:ext cx="1790700" cy="238125"/>
          </a:xfrm>
          <a:prstGeom prst="rect">
            <a:avLst/>
          </a:prstGeom>
          <a:noFill/>
        </p:spPr>
      </p:pic>
      <p:pic>
        <p:nvPicPr>
          <p:cNvPr id="34" name="Picture 33">
            <a:extLst>
              <a:ext uri="{FF2B5EF4-FFF2-40B4-BE49-F238E27FC236}">
                <a16:creationId xmlns:a16="http://schemas.microsoft.com/office/drawing/2014/main" id="{79516062-991D-5C4E-8A7A-6D47B3834703}"/>
              </a:ext>
            </a:extLst>
          </p:cNvPr>
          <p:cNvPicPr>
            <a:picLocks noChangeAspect="1"/>
          </p:cNvPicPr>
          <p:nvPr/>
        </p:nvPicPr>
        <p:blipFill>
          <a:blip r:embed="rId2" cstate="print"/>
          <a:srcRect t="51307" r="4635"/>
          <a:stretch/>
        </p:blipFill>
        <p:spPr bwMode="auto">
          <a:xfrm>
            <a:off x="6694283" y="2628248"/>
            <a:ext cx="3135517" cy="3482687"/>
          </a:xfrm>
          <a:prstGeom prst="rect">
            <a:avLst/>
          </a:prstGeom>
          <a:noFill/>
        </p:spPr>
      </p:pic>
      <p:sp>
        <p:nvSpPr>
          <p:cNvPr id="46" name="TextBox 45">
            <a:extLst>
              <a:ext uri="{FF2B5EF4-FFF2-40B4-BE49-F238E27FC236}">
                <a16:creationId xmlns:a16="http://schemas.microsoft.com/office/drawing/2014/main" id="{E139E3A2-5228-E992-CD53-F04991CF99A0}"/>
              </a:ext>
            </a:extLst>
          </p:cNvPr>
          <p:cNvSpPr txBox="1"/>
          <p:nvPr/>
        </p:nvSpPr>
        <p:spPr>
          <a:xfrm>
            <a:off x="6694283" y="4334349"/>
            <a:ext cx="3089889" cy="2277547"/>
          </a:xfrm>
          <a:prstGeom prst="rect">
            <a:avLst/>
          </a:prstGeom>
          <a:noFill/>
        </p:spPr>
        <p:txBody>
          <a:bodyPr wrap="square">
            <a:spAutoFit/>
          </a:bodyPr>
          <a:lstStyle/>
          <a:p>
            <a:r>
              <a:rPr lang="en-GB" sz="1600" dirty="0">
                <a:solidFill>
                  <a:srgbClr val="499337"/>
                </a:solidFill>
                <a:effectLst/>
                <a:latin typeface="Seaford" panose="00000500000000000000" pitchFamily="2" charset="0"/>
                <a:ea typeface="Arial" panose="020B0604020202020204" pitchFamily="34" charset="0"/>
              </a:rPr>
              <a:t>How to find Prema Court:</a:t>
            </a:r>
            <a:endParaRPr lang="en-GB" sz="1400" dirty="0">
              <a:effectLst/>
              <a:latin typeface="Seaford" panose="00000500000000000000" pitchFamily="2" charset="0"/>
              <a:ea typeface="Times New Roman" panose="02020603050405020304" pitchFamily="18" charset="0"/>
            </a:endParaRPr>
          </a:p>
          <a:p>
            <a:r>
              <a:rPr lang="en-GB" sz="1100" dirty="0">
                <a:effectLst/>
                <a:latin typeface="Seaford" panose="00000500000000000000" pitchFamily="2" charset="0"/>
                <a:ea typeface="Times New Roman" panose="02020603050405020304" pitchFamily="18" charset="0"/>
              </a:rPr>
              <a:t> </a:t>
            </a:r>
            <a:endParaRPr lang="en-GB" sz="1400" dirty="0">
              <a:effectLst/>
              <a:latin typeface="Seaford" panose="00000500000000000000" pitchFamily="2" charset="0"/>
              <a:ea typeface="Times New Roman" panose="02020603050405020304" pitchFamily="18" charset="0"/>
            </a:endParaRPr>
          </a:p>
          <a:p>
            <a:pPr>
              <a:spcAft>
                <a:spcPts val="600"/>
              </a:spcAft>
            </a:pPr>
            <a:r>
              <a:rPr lang="en-GB" sz="1000" b="1" dirty="0">
                <a:effectLst/>
                <a:latin typeface="Seaford" panose="00000500000000000000" pitchFamily="2" charset="0"/>
                <a:ea typeface="Arial" panose="020B0604020202020204" pitchFamily="34" charset="0"/>
              </a:rPr>
              <a:t>Road:</a:t>
            </a:r>
          </a:p>
          <a:p>
            <a:r>
              <a:rPr lang="en-GB" sz="1000" dirty="0">
                <a:effectLst/>
                <a:latin typeface="Seaford" panose="00000500000000000000" pitchFamily="2" charset="0"/>
                <a:ea typeface="Arial" panose="020B0604020202020204" pitchFamily="34" charset="0"/>
              </a:rPr>
              <a:t>Prema Court is easily accessible by road, and is just</a:t>
            </a:r>
          </a:p>
          <a:p>
            <a:r>
              <a:rPr lang="en-GB" sz="1000" dirty="0">
                <a:effectLst/>
                <a:latin typeface="Seaford" panose="00000500000000000000" pitchFamily="2" charset="0"/>
                <a:ea typeface="Arial" panose="020B0604020202020204" pitchFamily="34" charset="0"/>
              </a:rPr>
              <a:t>five minutes from junction 3 of the M56, via A5103</a:t>
            </a:r>
          </a:p>
          <a:p>
            <a:r>
              <a:rPr lang="en-GB" sz="1000" dirty="0">
                <a:effectLst/>
                <a:latin typeface="Seaford" panose="00000500000000000000" pitchFamily="2" charset="0"/>
                <a:ea typeface="Arial" panose="020B0604020202020204" pitchFamily="34" charset="0"/>
              </a:rPr>
              <a:t>Princess Parkway. Parking is available.</a:t>
            </a:r>
          </a:p>
          <a:p>
            <a:pPr>
              <a:spcAft>
                <a:spcPts val="600"/>
              </a:spcAft>
            </a:pPr>
            <a:endParaRPr lang="en-GB" sz="1000" dirty="0">
              <a:effectLst/>
              <a:latin typeface="Seaford" panose="00000500000000000000" pitchFamily="2" charset="0"/>
              <a:ea typeface="Arial" panose="020B0604020202020204" pitchFamily="34" charset="0"/>
            </a:endParaRPr>
          </a:p>
          <a:p>
            <a:pPr>
              <a:spcAft>
                <a:spcPts val="600"/>
              </a:spcAft>
            </a:pPr>
            <a:r>
              <a:rPr lang="en-GB" sz="1000" b="1" dirty="0">
                <a:effectLst/>
                <a:latin typeface="Seaford" panose="00000500000000000000" pitchFamily="2" charset="0"/>
                <a:ea typeface="Arial" panose="020B0604020202020204" pitchFamily="34" charset="0"/>
              </a:rPr>
              <a:t>Public transport:</a:t>
            </a:r>
          </a:p>
          <a:p>
            <a:r>
              <a:rPr lang="en-GB" sz="1000" dirty="0">
                <a:effectLst/>
                <a:latin typeface="Seaford" panose="00000500000000000000" pitchFamily="2" charset="0"/>
                <a:ea typeface="Arial" panose="020B0604020202020204" pitchFamily="34" charset="0"/>
              </a:rPr>
              <a:t>Bus routes 15 and 85 stop just outside Prema Court</a:t>
            </a:r>
          </a:p>
          <a:p>
            <a:r>
              <a:rPr lang="en-GB" sz="1000" dirty="0">
                <a:effectLst/>
                <a:latin typeface="Seaford" panose="00000500000000000000" pitchFamily="2" charset="0"/>
                <a:ea typeface="Arial" panose="020B0604020202020204" pitchFamily="34" charset="0"/>
              </a:rPr>
              <a:t>Piccadilly Train Station is 20 minutes away.</a:t>
            </a:r>
          </a:p>
          <a:p>
            <a:r>
              <a:rPr lang="en-GB" sz="1000" dirty="0">
                <a:effectLst/>
                <a:latin typeface="Seaford" panose="00000500000000000000" pitchFamily="2" charset="0"/>
                <a:ea typeface="Arial" panose="020B0604020202020204" pitchFamily="34" charset="0"/>
              </a:rPr>
              <a:t>Prema Court is a 15 minute taxi-ride from</a:t>
            </a:r>
          </a:p>
          <a:p>
            <a:r>
              <a:rPr lang="en-GB" sz="1000" dirty="0">
                <a:effectLst/>
                <a:latin typeface="Seaford" panose="00000500000000000000" pitchFamily="2" charset="0"/>
                <a:ea typeface="Arial" panose="020B0604020202020204" pitchFamily="34" charset="0"/>
              </a:rPr>
              <a:t>Manchester Airport.</a:t>
            </a:r>
          </a:p>
        </p:txBody>
      </p:sp>
      <p:pic>
        <p:nvPicPr>
          <p:cNvPr id="50" name="Picture 49">
            <a:extLst>
              <a:ext uri="{FF2B5EF4-FFF2-40B4-BE49-F238E27FC236}">
                <a16:creationId xmlns:a16="http://schemas.microsoft.com/office/drawing/2014/main" id="{64D4EC7D-4480-1F83-50B8-BCAFC9F8B92A}"/>
              </a:ext>
            </a:extLst>
          </p:cNvPr>
          <p:cNvPicPr>
            <a:picLocks noChangeAspect="1"/>
          </p:cNvPicPr>
          <p:nvPr/>
        </p:nvPicPr>
        <p:blipFill>
          <a:blip r:embed="rId4"/>
          <a:stretch>
            <a:fillRect/>
          </a:stretch>
        </p:blipFill>
        <p:spPr>
          <a:xfrm>
            <a:off x="6822258" y="538670"/>
            <a:ext cx="2879566" cy="2329460"/>
          </a:xfrm>
          <a:prstGeom prst="rect">
            <a:avLst/>
          </a:prstGeom>
        </p:spPr>
      </p:pic>
      <p:pic>
        <p:nvPicPr>
          <p:cNvPr id="44" name="Picture 43">
            <a:extLst>
              <a:ext uri="{FF2B5EF4-FFF2-40B4-BE49-F238E27FC236}">
                <a16:creationId xmlns:a16="http://schemas.microsoft.com/office/drawing/2014/main" id="{DD9C45EB-B55E-0412-9719-884449158EB5}"/>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8"/>
                    </a14:imgEffect>
                  </a14:imgLayer>
                </a14:imgProps>
              </a:ext>
            </a:extLst>
          </a:blip>
          <a:stretch>
            <a:fillRect/>
          </a:stretch>
        </p:blipFill>
        <p:spPr>
          <a:xfrm>
            <a:off x="8262041" y="821979"/>
            <a:ext cx="211449" cy="211449"/>
          </a:xfrm>
          <a:prstGeom prst="rect">
            <a:avLst/>
          </a:prstGeom>
        </p:spPr>
      </p:pic>
    </p:spTree>
    <p:extLst>
      <p:ext uri="{BB962C8B-B14F-4D97-AF65-F5344CB8AC3E}">
        <p14:creationId xmlns:p14="http://schemas.microsoft.com/office/powerpoint/2010/main" val="127000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E206-25D5-B75F-572E-39D63F1E46A5}"/>
              </a:ext>
            </a:extLst>
          </p:cNvPr>
          <p:cNvSpPr>
            <a:spLocks noGrp="1"/>
          </p:cNvSpPr>
          <p:nvPr>
            <p:ph type="title"/>
          </p:nvPr>
        </p:nvSpPr>
        <p:spPr>
          <a:xfrm>
            <a:off x="681038" y="365128"/>
            <a:ext cx="8543925" cy="730342"/>
          </a:xfrm>
        </p:spPr>
        <p:txBody>
          <a:bodyPr>
            <a:normAutofit/>
          </a:bodyPr>
          <a:lstStyle/>
          <a:p>
            <a:pPr algn="ctr"/>
            <a:r>
              <a:rPr lang="en-GB" sz="2600" dirty="0">
                <a:latin typeface="Seaford" panose="00000500000000000000" pitchFamily="2" charset="0"/>
              </a:rPr>
              <a:t>Prema Court’s Referral Criteria</a:t>
            </a:r>
          </a:p>
        </p:txBody>
      </p:sp>
      <p:graphicFrame>
        <p:nvGraphicFramePr>
          <p:cNvPr id="4" name="Table 3">
            <a:extLst>
              <a:ext uri="{FF2B5EF4-FFF2-40B4-BE49-F238E27FC236}">
                <a16:creationId xmlns:a16="http://schemas.microsoft.com/office/drawing/2014/main" id="{22E77335-5B0C-C7ED-13E3-3B4EBBCCD84D}"/>
              </a:ext>
            </a:extLst>
          </p:cNvPr>
          <p:cNvGraphicFramePr>
            <a:graphicFrameLocks noGrp="1"/>
          </p:cNvGraphicFramePr>
          <p:nvPr>
            <p:extLst>
              <p:ext uri="{D42A27DB-BD31-4B8C-83A1-F6EECF244321}">
                <p14:modId xmlns:p14="http://schemas.microsoft.com/office/powerpoint/2010/main" val="3720598440"/>
              </p:ext>
            </p:extLst>
          </p:nvPr>
        </p:nvGraphicFramePr>
        <p:xfrm>
          <a:off x="334978" y="1220230"/>
          <a:ext cx="9327061" cy="4990560"/>
        </p:xfrm>
        <a:graphic>
          <a:graphicData uri="http://schemas.openxmlformats.org/drawingml/2006/table">
            <a:tbl>
              <a:tblPr firstRow="1" firstCol="1" bandRow="1">
                <a:tableStyleId>{5940675A-B579-460E-94D1-54222C63F5DA}</a:tableStyleId>
              </a:tblPr>
              <a:tblGrid>
                <a:gridCol w="4716000">
                  <a:extLst>
                    <a:ext uri="{9D8B030D-6E8A-4147-A177-3AD203B41FA5}">
                      <a16:colId xmlns:a16="http://schemas.microsoft.com/office/drawing/2014/main" val="1725873084"/>
                    </a:ext>
                  </a:extLst>
                </a:gridCol>
                <a:gridCol w="4611061">
                  <a:extLst>
                    <a:ext uri="{9D8B030D-6E8A-4147-A177-3AD203B41FA5}">
                      <a16:colId xmlns:a16="http://schemas.microsoft.com/office/drawing/2014/main" val="3485965412"/>
                    </a:ext>
                  </a:extLst>
                </a:gridCol>
              </a:tblGrid>
              <a:tr h="504000">
                <a:tc>
                  <a:txBody>
                    <a:bodyPr/>
                    <a:lstStyle/>
                    <a:p>
                      <a:pPr marL="342900" lvl="0" indent="-342900" algn="ctr">
                        <a:buFontTx/>
                        <a:buBlip>
                          <a:blip r:embed="rId2">
                            <a:extLst>
                              <a:ext uri="{96DAC541-7B7A-43D3-8B79-37D633B846F1}">
                                <asvg:svgBlip xmlns:asvg="http://schemas.microsoft.com/office/drawing/2016/SVG/main" r:embed="rId3"/>
                              </a:ext>
                            </a:extLst>
                          </a:blip>
                        </a:buBlip>
                      </a:pPr>
                      <a:r>
                        <a:rPr lang="en-GB" sz="1800" dirty="0">
                          <a:effectLst/>
                          <a:latin typeface="Seaford" panose="00000500000000000000" pitchFamily="2" charset="0"/>
                        </a:rPr>
                        <a:t>ACCEPT</a:t>
                      </a:r>
                      <a:endParaRPr lang="en-GB" sz="11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57603" marR="57603" marT="0" marB="0" anchor="ctr">
                    <a:solidFill>
                      <a:srgbClr val="95BE12"/>
                    </a:solidFill>
                  </a:tcPr>
                </a:tc>
                <a:tc>
                  <a:txBody>
                    <a:bodyPr/>
                    <a:lstStyle/>
                    <a:p>
                      <a:pPr marL="514350" indent="-285750" algn="ctr">
                        <a:buFontTx/>
                        <a:buBlip>
                          <a:blip r:embed="rId4">
                            <a:extLst>
                              <a:ext uri="{96DAC541-7B7A-43D3-8B79-37D633B846F1}">
                                <asvg:svgBlip xmlns:asvg="http://schemas.microsoft.com/office/drawing/2016/SVG/main" r:embed="rId5"/>
                              </a:ext>
                            </a:extLst>
                          </a:blip>
                        </a:buBlip>
                      </a:pPr>
                      <a:r>
                        <a:rPr lang="en-GB" sz="1800" dirty="0">
                          <a:effectLst/>
                          <a:latin typeface="Seaford" panose="00000500000000000000" pitchFamily="2" charset="0"/>
                        </a:rPr>
                        <a:t>DO NOT ACCEPT</a:t>
                      </a:r>
                      <a:endParaRPr lang="en-GB" sz="11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57603" marR="57603" marT="0" marB="0" anchor="ctr">
                    <a:solidFill>
                      <a:srgbClr val="FF2525"/>
                    </a:solidFill>
                  </a:tcPr>
                </a:tc>
                <a:extLst>
                  <a:ext uri="{0D108BD9-81ED-4DB2-BD59-A6C34878D82A}">
                    <a16:rowId xmlns:a16="http://schemas.microsoft.com/office/drawing/2014/main" val="2869872447"/>
                  </a:ext>
                </a:extLst>
              </a:tr>
              <a:tr h="504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Residents with severe and enduring mental illnesses e.g.  personality disorder, schizophrenia, bipolar etc. who currently need ongoing extensive support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Dual diagnosis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lvl="0" indent="0" algn="ctr">
                        <a:buFont typeface="Symbol" panose="05050102010706020507" pitchFamily="18" charset="2"/>
                        <a:buNone/>
                      </a:pPr>
                      <a:r>
                        <a:rPr lang="en-GB" sz="900" dirty="0">
                          <a:effectLst/>
                          <a:latin typeface="Seaford" panose="00000500000000000000" pitchFamily="2" charset="0"/>
                        </a:rPr>
                        <a:t>Individuals with no mental health needs</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57603" marR="57603" marT="0" marB="0" anchor="ctr"/>
                </a:tc>
                <a:extLst>
                  <a:ext uri="{0D108BD9-81ED-4DB2-BD59-A6C34878D82A}">
                    <a16:rowId xmlns:a16="http://schemas.microsoft.com/office/drawing/2014/main" val="1031743168"/>
                  </a:ext>
                </a:extLst>
              </a:tr>
              <a:tr h="504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Past offending behaviour</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Drug and alcohol misuse with a mental health diagnosis.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Challenging behaviour</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Self-harm</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a:p>
                  </a:txBody>
                  <a:tcPr marL="57603" marR="57603" marT="0" marB="0" anchor="ctr"/>
                </a:tc>
                <a:extLst>
                  <a:ext uri="{0D108BD9-81ED-4DB2-BD59-A6C34878D82A}">
                    <a16:rowId xmlns:a16="http://schemas.microsoft.com/office/drawing/2014/main" val="2568260711"/>
                  </a:ext>
                </a:extLst>
              </a:tr>
              <a:tr h="468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Must be engaged with the mental health care team.</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lvl="0" indent="0" algn="ctr">
                        <a:buFont typeface="Symbol" panose="05050102010706020507" pitchFamily="18" charset="2"/>
                        <a:buNone/>
                      </a:pP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57603" marR="57603" marT="0" marB="0" anchor="ctr"/>
                </a:tc>
                <a:extLst>
                  <a:ext uri="{0D108BD9-81ED-4DB2-BD59-A6C34878D82A}">
                    <a16:rowId xmlns:a16="http://schemas.microsoft.com/office/drawing/2014/main" val="661892459"/>
                  </a:ext>
                </a:extLst>
              </a:tr>
              <a:tr h="468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Adults: age range 18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lvl="0" indent="0" algn="ctr">
                        <a:buFont typeface="Symbol" panose="05050102010706020507" pitchFamily="18" charset="2"/>
                        <a:buNone/>
                      </a:pPr>
                      <a:r>
                        <a:rPr lang="en-GB" sz="900" dirty="0">
                          <a:effectLst/>
                          <a:latin typeface="Seaford" panose="00000500000000000000" pitchFamily="2" charset="0"/>
                        </a:rPr>
                        <a:t>Severe mobility issues. We have limited ground floor rooms.</a:t>
                      </a:r>
                    </a:p>
                    <a:p>
                      <a:pPr marL="0" lvl="0" indent="0" algn="ctr">
                        <a:buFont typeface="Symbol" panose="05050102010706020507" pitchFamily="18" charset="2"/>
                        <a:buNone/>
                      </a:pPr>
                      <a:r>
                        <a:rPr lang="en-GB" sz="900" dirty="0">
                          <a:effectLst/>
                          <a:latin typeface="Seaford" panose="00000500000000000000" pitchFamily="2" charset="0"/>
                        </a:rPr>
                        <a:t>We cannot cater for residents with severe physical health issues e.g. severe, mobility issues, requiring intense personal care etc - we focus on mental health support and recovery</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57603" marR="57603" marT="0" marB="0" anchor="ctr"/>
                </a:tc>
                <a:extLst>
                  <a:ext uri="{0D108BD9-81ED-4DB2-BD59-A6C34878D82A}">
                    <a16:rowId xmlns:a16="http://schemas.microsoft.com/office/drawing/2014/main" val="945120768"/>
                  </a:ext>
                </a:extLst>
              </a:tr>
              <a:tr h="468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Male and female residents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a:p>
                  </a:txBody>
                  <a:tcPr marL="57603" marR="57603" marT="0" marB="0" anchor="ctr"/>
                </a:tc>
                <a:extLst>
                  <a:ext uri="{0D108BD9-81ED-4DB2-BD59-A6C34878D82A}">
                    <a16:rowId xmlns:a16="http://schemas.microsoft.com/office/drawing/2014/main" val="1640418222"/>
                  </a:ext>
                </a:extLst>
              </a:tr>
              <a:tr h="468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Serious arson or sexual offences to be considered on a case by case bases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dirty="0"/>
                    </a:p>
                  </a:txBody>
                  <a:tcPr marL="57603" marR="57603" marT="0" marB="0" anchor="ctr"/>
                </a:tc>
                <a:extLst>
                  <a:ext uri="{0D108BD9-81ED-4DB2-BD59-A6C34878D82A}">
                    <a16:rowId xmlns:a16="http://schemas.microsoft.com/office/drawing/2014/main" val="449053982"/>
                  </a:ext>
                </a:extLst>
              </a:tr>
              <a:tr h="468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Residents on CTO / DOLS and other orders/restrictions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4572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effectLst/>
                          <a:latin typeface="Seaford" panose="00000500000000000000" pitchFamily="2" charset="0"/>
                        </a:rPr>
                        <a:t>Children 0-17 years </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57603" marR="57603" marT="0" marB="0" anchor="ctr"/>
                </a:tc>
                <a:extLst>
                  <a:ext uri="{0D108BD9-81ED-4DB2-BD59-A6C34878D82A}">
                    <a16:rowId xmlns:a16="http://schemas.microsoft.com/office/drawing/2014/main" val="3308034204"/>
                  </a:ext>
                </a:extLst>
              </a:tr>
              <a:tr h="468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Requiring ONLY prompts or limited personal care e.g. changing pads/clothes/bedding for incontinent residents.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a:p>
                  </a:txBody>
                  <a:tcPr marL="57603" marR="57603" marT="0" marB="0" anchor="ctr"/>
                </a:tc>
                <a:extLst>
                  <a:ext uri="{0D108BD9-81ED-4DB2-BD59-A6C34878D82A}">
                    <a16:rowId xmlns:a16="http://schemas.microsoft.com/office/drawing/2014/main" val="1681066235"/>
                  </a:ext>
                </a:extLst>
              </a:tr>
              <a:tr h="504000">
                <a:tc>
                  <a:txBody>
                    <a:bodyPr/>
                    <a:lstStyle/>
                    <a:p>
                      <a:pPr marL="0" lvl="0" indent="0" algn="ctr">
                        <a:buFontTx/>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Individuals requiring ongoing assistance with essential living skills that may be at significant risk of self-neglect or exploitation.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dirty="0"/>
                    </a:p>
                  </a:txBody>
                  <a:tcPr marL="57603" marR="57603" marT="0" marB="0" anchor="ctr"/>
                </a:tc>
                <a:extLst>
                  <a:ext uri="{0D108BD9-81ED-4DB2-BD59-A6C34878D82A}">
                    <a16:rowId xmlns:a16="http://schemas.microsoft.com/office/drawing/2014/main" val="1677403555"/>
                  </a:ext>
                </a:extLst>
              </a:tr>
            </a:tbl>
          </a:graphicData>
        </a:graphic>
      </p:graphicFrame>
      <p:sp>
        <p:nvSpPr>
          <p:cNvPr id="6" name="TextBox 5">
            <a:extLst>
              <a:ext uri="{FF2B5EF4-FFF2-40B4-BE49-F238E27FC236}">
                <a16:creationId xmlns:a16="http://schemas.microsoft.com/office/drawing/2014/main" id="{6E43CA8F-57F0-9A8E-E5E6-B616A0D99916}"/>
              </a:ext>
            </a:extLst>
          </p:cNvPr>
          <p:cNvSpPr txBox="1"/>
          <p:nvPr/>
        </p:nvSpPr>
        <p:spPr>
          <a:xfrm>
            <a:off x="334978" y="6429630"/>
            <a:ext cx="9171162" cy="215444"/>
          </a:xfrm>
          <a:prstGeom prst="rect">
            <a:avLst/>
          </a:prstGeom>
          <a:noFill/>
        </p:spPr>
        <p:txBody>
          <a:bodyPr wrap="square">
            <a:spAutoFit/>
          </a:bodyPr>
          <a:lstStyle/>
          <a:p>
            <a:r>
              <a:rPr lang="en-GB" sz="800" dirty="0">
                <a:latin typeface="Seaford" panose="00000500000000000000" pitchFamily="2" charset="0"/>
              </a:rPr>
              <a:t>Deepdene Care: 2 The Courtyard, 707 Warwick Road, Solihull, West Midlands, B91 3DA				</a:t>
            </a:r>
            <a:r>
              <a:rPr lang="en-GB" sz="800" dirty="0">
                <a:solidFill>
                  <a:srgbClr val="0291B3"/>
                </a:solidFill>
                <a:latin typeface="Seaford" panose="00000500000000000000" pitchFamily="2" charset="0"/>
              </a:rPr>
              <a:t>t:</a:t>
            </a:r>
            <a:r>
              <a:rPr lang="en-GB" sz="800" dirty="0">
                <a:latin typeface="Seaford" panose="00000500000000000000" pitchFamily="2" charset="0"/>
              </a:rPr>
              <a:t> 0121 387 2130				</a:t>
            </a:r>
            <a:r>
              <a:rPr lang="en-GB" sz="800" dirty="0">
                <a:solidFill>
                  <a:srgbClr val="0291B3"/>
                </a:solidFill>
                <a:latin typeface="Seaford" panose="00000500000000000000" pitchFamily="2" charset="0"/>
              </a:rPr>
              <a:t>e:</a:t>
            </a:r>
            <a:r>
              <a:rPr lang="en-GB" sz="800" dirty="0">
                <a:latin typeface="Seaford" panose="00000500000000000000" pitchFamily="2" charset="0"/>
              </a:rPr>
              <a:t> info@deepdenecare.com</a:t>
            </a:r>
          </a:p>
        </p:txBody>
      </p:sp>
    </p:spTree>
    <p:extLst>
      <p:ext uri="{BB962C8B-B14F-4D97-AF65-F5344CB8AC3E}">
        <p14:creationId xmlns:p14="http://schemas.microsoft.com/office/powerpoint/2010/main" val="34118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E206-25D5-B75F-572E-39D63F1E46A5}"/>
              </a:ext>
            </a:extLst>
          </p:cNvPr>
          <p:cNvSpPr>
            <a:spLocks noGrp="1"/>
          </p:cNvSpPr>
          <p:nvPr>
            <p:ph type="title"/>
          </p:nvPr>
        </p:nvSpPr>
        <p:spPr>
          <a:xfrm>
            <a:off x="681038" y="365128"/>
            <a:ext cx="8543925" cy="730342"/>
          </a:xfrm>
        </p:spPr>
        <p:txBody>
          <a:bodyPr>
            <a:normAutofit/>
          </a:bodyPr>
          <a:lstStyle/>
          <a:p>
            <a:pPr algn="ctr"/>
            <a:r>
              <a:rPr lang="en-GB" sz="2600" dirty="0">
                <a:latin typeface="Seaford" panose="00000500000000000000" pitchFamily="2" charset="0"/>
              </a:rPr>
              <a:t>Our other Care Homes’ Referral Criteria</a:t>
            </a:r>
          </a:p>
        </p:txBody>
      </p:sp>
      <p:sp>
        <p:nvSpPr>
          <p:cNvPr id="6" name="TextBox 5">
            <a:extLst>
              <a:ext uri="{FF2B5EF4-FFF2-40B4-BE49-F238E27FC236}">
                <a16:creationId xmlns:a16="http://schemas.microsoft.com/office/drawing/2014/main" id="{6E43CA8F-57F0-9A8E-E5E6-B616A0D99916}"/>
              </a:ext>
            </a:extLst>
          </p:cNvPr>
          <p:cNvSpPr txBox="1"/>
          <p:nvPr/>
        </p:nvSpPr>
        <p:spPr>
          <a:xfrm>
            <a:off x="334978" y="6429630"/>
            <a:ext cx="9171162" cy="215444"/>
          </a:xfrm>
          <a:prstGeom prst="rect">
            <a:avLst/>
          </a:prstGeom>
          <a:noFill/>
        </p:spPr>
        <p:txBody>
          <a:bodyPr wrap="square">
            <a:spAutoFit/>
          </a:bodyPr>
          <a:lstStyle/>
          <a:p>
            <a:r>
              <a:rPr lang="en-GB" sz="800" dirty="0">
                <a:latin typeface="Seaford" panose="00000500000000000000" pitchFamily="2" charset="0"/>
              </a:rPr>
              <a:t>Deepdene Care: 2 The Courtyard, 707 Warwick Road, Solihull, West Midlands, B91 3DA				</a:t>
            </a:r>
            <a:r>
              <a:rPr lang="en-GB" sz="800" dirty="0">
                <a:solidFill>
                  <a:srgbClr val="0291B3"/>
                </a:solidFill>
                <a:latin typeface="Seaford" panose="00000500000000000000" pitchFamily="2" charset="0"/>
              </a:rPr>
              <a:t>t:</a:t>
            </a:r>
            <a:r>
              <a:rPr lang="en-GB" sz="800" dirty="0">
                <a:latin typeface="Seaford" panose="00000500000000000000" pitchFamily="2" charset="0"/>
              </a:rPr>
              <a:t> 0121 387 2130				</a:t>
            </a:r>
            <a:r>
              <a:rPr lang="en-GB" sz="800" dirty="0">
                <a:solidFill>
                  <a:srgbClr val="0291B3"/>
                </a:solidFill>
                <a:latin typeface="Seaford" panose="00000500000000000000" pitchFamily="2" charset="0"/>
              </a:rPr>
              <a:t>e:</a:t>
            </a:r>
            <a:r>
              <a:rPr lang="en-GB" sz="800" dirty="0">
                <a:latin typeface="Seaford" panose="00000500000000000000" pitchFamily="2" charset="0"/>
              </a:rPr>
              <a:t> info@deepdenecare.com</a:t>
            </a:r>
          </a:p>
        </p:txBody>
      </p:sp>
      <p:graphicFrame>
        <p:nvGraphicFramePr>
          <p:cNvPr id="3" name="Table 2">
            <a:extLst>
              <a:ext uri="{FF2B5EF4-FFF2-40B4-BE49-F238E27FC236}">
                <a16:creationId xmlns:a16="http://schemas.microsoft.com/office/drawing/2014/main" id="{57DC0211-5F91-9B60-E305-F15A49BF3D1C}"/>
              </a:ext>
            </a:extLst>
          </p:cNvPr>
          <p:cNvGraphicFramePr>
            <a:graphicFrameLocks noGrp="1"/>
          </p:cNvGraphicFramePr>
          <p:nvPr>
            <p:extLst>
              <p:ext uri="{D42A27DB-BD31-4B8C-83A1-F6EECF244321}">
                <p14:modId xmlns:p14="http://schemas.microsoft.com/office/powerpoint/2010/main" val="3307857187"/>
              </p:ext>
            </p:extLst>
          </p:nvPr>
        </p:nvGraphicFramePr>
        <p:xfrm>
          <a:off x="267558" y="1002960"/>
          <a:ext cx="9306000" cy="5292000"/>
        </p:xfrm>
        <a:graphic>
          <a:graphicData uri="http://schemas.openxmlformats.org/drawingml/2006/table">
            <a:tbl>
              <a:tblPr firstRow="1" firstCol="1" bandRow="1">
                <a:tableStyleId>{5940675A-B579-460E-94D1-54222C63F5DA}</a:tableStyleId>
              </a:tblPr>
              <a:tblGrid>
                <a:gridCol w="3102000">
                  <a:extLst>
                    <a:ext uri="{9D8B030D-6E8A-4147-A177-3AD203B41FA5}">
                      <a16:colId xmlns:a16="http://schemas.microsoft.com/office/drawing/2014/main" val="667356758"/>
                    </a:ext>
                  </a:extLst>
                </a:gridCol>
                <a:gridCol w="3102000">
                  <a:extLst>
                    <a:ext uri="{9D8B030D-6E8A-4147-A177-3AD203B41FA5}">
                      <a16:colId xmlns:a16="http://schemas.microsoft.com/office/drawing/2014/main" val="1064126971"/>
                    </a:ext>
                  </a:extLst>
                </a:gridCol>
                <a:gridCol w="3102000">
                  <a:extLst>
                    <a:ext uri="{9D8B030D-6E8A-4147-A177-3AD203B41FA5}">
                      <a16:colId xmlns:a16="http://schemas.microsoft.com/office/drawing/2014/main" val="3178960294"/>
                    </a:ext>
                  </a:extLst>
                </a:gridCol>
              </a:tblGrid>
              <a:tr h="468000">
                <a:tc>
                  <a:txBody>
                    <a:bodyPr/>
                    <a:lstStyle/>
                    <a:p>
                      <a:pPr marL="0" indent="0" algn="ctr">
                        <a:buFont typeface="Arial" panose="020B0604020202020204" pitchFamily="34" charset="0"/>
                        <a:buNone/>
                      </a:pPr>
                      <a:r>
                        <a:rPr lang="en-GB" sz="1300" kern="1200" dirty="0">
                          <a:solidFill>
                            <a:schemeClr val="tx1"/>
                          </a:solidFill>
                          <a:effectLst/>
                          <a:latin typeface="+mn-lt"/>
                          <a:ea typeface="+mn-ea"/>
                          <a:cs typeface="+mn-cs"/>
                        </a:rPr>
                        <a:t>Deepdene Court- West Sussex, BN17 5HS</a:t>
                      </a:r>
                    </a:p>
                  </a:txBody>
                  <a:tcPr marL="68580" marR="68580" marT="0" marB="0" anchor="ctr">
                    <a:solidFill>
                      <a:srgbClr val="95BE12"/>
                    </a:solidFill>
                  </a:tcPr>
                </a:tc>
                <a:tc>
                  <a:txBody>
                    <a:bodyPr/>
                    <a:lstStyle/>
                    <a:p>
                      <a:pPr marL="0" indent="0" algn="ctr">
                        <a:buFont typeface="Arial" panose="020B0604020202020204" pitchFamily="34" charset="0"/>
                        <a:buNone/>
                      </a:pPr>
                      <a:r>
                        <a:rPr lang="en-GB" sz="1300" dirty="0">
                          <a:effectLst/>
                        </a:rPr>
                        <a:t>Deepdene House- London, SW16 2EA</a:t>
                      </a:r>
                      <a:endParaRPr lang="en-GB" sz="10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solidFill>
                      <a:srgbClr val="95BE12"/>
                    </a:solidFill>
                  </a:tcPr>
                </a:tc>
                <a:tc>
                  <a:txBody>
                    <a:bodyPr/>
                    <a:lstStyle/>
                    <a:p>
                      <a:pPr marL="0" indent="0" algn="ctr">
                        <a:buFont typeface="Arial" panose="020B0604020202020204" pitchFamily="34" charset="0"/>
                        <a:buNone/>
                      </a:pPr>
                      <a:r>
                        <a:rPr lang="en-GB" sz="1300" dirty="0">
                          <a:effectLst/>
                        </a:rPr>
                        <a:t>Norton Street- Manchester, M16 7GQ</a:t>
                      </a:r>
                      <a:endParaRPr lang="en-GB" sz="10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solidFill>
                      <a:srgbClr val="95BE12"/>
                    </a:solidFill>
                  </a:tcPr>
                </a:tc>
                <a:extLst>
                  <a:ext uri="{0D108BD9-81ED-4DB2-BD59-A6C34878D82A}">
                    <a16:rowId xmlns:a16="http://schemas.microsoft.com/office/drawing/2014/main" val="2865778263"/>
                  </a:ext>
                </a:extLst>
              </a:tr>
              <a:tr h="900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Residents with severe and enduring mental illnesses e.g.  personality disorder, schizophrenia, bipolar etc who currently need ongoing extensive support</a:t>
                      </a:r>
                    </a:p>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Dual diagnosis</a:t>
                      </a:r>
                    </a:p>
                  </a:txBody>
                  <a:tcPr marL="68580" marR="68580" marT="0" marB="0" anchor="ctr"/>
                </a:tc>
                <a:tc>
                  <a:txBody>
                    <a:bodyPr/>
                    <a:lstStyle/>
                    <a:p>
                      <a:pPr marL="0" lvl="0" indent="0" algn="ctr">
                        <a:buFont typeface="Symbol" panose="05050102010706020507" pitchFamily="18" charset="2"/>
                        <a:buNone/>
                      </a:pPr>
                      <a:r>
                        <a:rPr lang="en-GB" sz="700" dirty="0">
                          <a:effectLst/>
                        </a:rPr>
                        <a:t>Residents with severe and enduring mental illnesses e.g.  personality disorder, schizophrenia, bipolar etc </a:t>
                      </a:r>
                      <a:endParaRPr lang="en-GB" sz="900" dirty="0">
                        <a:effectLst/>
                      </a:endParaRPr>
                    </a:p>
                    <a:p>
                      <a:pPr marL="0" lvl="0" indent="0" algn="ctr">
                        <a:buFont typeface="Symbol" panose="05050102010706020507" pitchFamily="18" charset="2"/>
                        <a:buNone/>
                      </a:pPr>
                      <a:r>
                        <a:rPr lang="en-GB" sz="700" dirty="0">
                          <a:effectLst/>
                        </a:rPr>
                        <a:t>Dual diagnosis</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dirty="0">
                          <a:effectLst/>
                        </a:rPr>
                        <a:t>Stable mental health/substance misuse. We are a step-down facility from residential setting, so a level of independence is required for all residents.</a:t>
                      </a:r>
                      <a:endParaRPr lang="en-GB" sz="900" dirty="0">
                        <a:effectLst/>
                      </a:endParaRPr>
                    </a:p>
                    <a:p>
                      <a:pPr marL="0" lvl="0" indent="0" algn="ctr">
                        <a:buFont typeface="Symbol" panose="05050102010706020507" pitchFamily="18" charset="2"/>
                        <a:buNone/>
                      </a:pPr>
                      <a:r>
                        <a:rPr lang="en-GB" sz="700" dirty="0">
                          <a:effectLst/>
                        </a:rPr>
                        <a:t>Due to service provided over several independent houses a constant staff monitoring is not available</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2733248828"/>
                  </a:ext>
                </a:extLst>
              </a:tr>
              <a:tr h="900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Past offending behaviour</a:t>
                      </a:r>
                    </a:p>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Drug and alcohol misuse with a mental health diagnosis.</a:t>
                      </a:r>
                    </a:p>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Challenging behaviour</a:t>
                      </a:r>
                    </a:p>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Self-harm</a:t>
                      </a:r>
                    </a:p>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 </a:t>
                      </a:r>
                    </a:p>
                  </a:txBody>
                  <a:tcPr marL="68580" marR="68580" marT="0" marB="0" anchor="ctr"/>
                </a:tc>
                <a:tc>
                  <a:txBody>
                    <a:bodyPr/>
                    <a:lstStyle/>
                    <a:p>
                      <a:pPr marL="0" lvl="0" indent="0" algn="ctr">
                        <a:buFont typeface="Symbol" panose="05050102010706020507" pitchFamily="18" charset="2"/>
                        <a:buNone/>
                      </a:pPr>
                      <a:r>
                        <a:rPr lang="en-GB" sz="700" dirty="0">
                          <a:effectLst/>
                        </a:rPr>
                        <a:t>Past offending behaviour</a:t>
                      </a:r>
                      <a:endParaRPr lang="en-GB" sz="900" dirty="0">
                        <a:effectLst/>
                      </a:endParaRPr>
                    </a:p>
                    <a:p>
                      <a:pPr marL="0" lvl="0" indent="0" algn="ctr">
                        <a:buFont typeface="Symbol" panose="05050102010706020507" pitchFamily="18" charset="2"/>
                        <a:buNone/>
                      </a:pPr>
                      <a:r>
                        <a:rPr lang="en-GB" sz="700" dirty="0">
                          <a:effectLst/>
                        </a:rPr>
                        <a:t>Drug and alcohol misuse </a:t>
                      </a:r>
                      <a:endParaRPr lang="en-GB" sz="900" dirty="0">
                        <a:effectLst/>
                      </a:endParaRPr>
                    </a:p>
                    <a:p>
                      <a:pPr marL="0" lvl="0" indent="0" algn="ctr">
                        <a:buFont typeface="Symbol" panose="05050102010706020507" pitchFamily="18" charset="2"/>
                        <a:buNone/>
                      </a:pPr>
                      <a:r>
                        <a:rPr lang="en-GB" sz="700" dirty="0">
                          <a:effectLst/>
                        </a:rPr>
                        <a:t>Challenging behaviour</a:t>
                      </a:r>
                      <a:endParaRPr lang="en-GB" sz="900" dirty="0">
                        <a:effectLst/>
                      </a:endParaRPr>
                    </a:p>
                    <a:p>
                      <a:pPr marL="0" lvl="0" indent="0" algn="ctr">
                        <a:buFont typeface="Symbol" panose="05050102010706020507" pitchFamily="18" charset="2"/>
                        <a:buNone/>
                      </a:pPr>
                      <a:r>
                        <a:rPr lang="en-GB" sz="700" dirty="0">
                          <a:effectLst/>
                        </a:rPr>
                        <a:t>Mild learning disability</a:t>
                      </a:r>
                      <a:endParaRPr lang="en-GB" sz="900" dirty="0">
                        <a:effectLst/>
                      </a:endParaRPr>
                    </a:p>
                    <a:p>
                      <a:pPr marL="0" lvl="0" indent="0" algn="ctr">
                        <a:buFont typeface="Symbol" panose="05050102010706020507" pitchFamily="18" charset="2"/>
                        <a:buNone/>
                      </a:pPr>
                      <a:r>
                        <a:rPr lang="en-GB" sz="700" dirty="0">
                          <a:effectLst/>
                        </a:rPr>
                        <a:t>Early dementia care</a:t>
                      </a:r>
                      <a:endParaRPr lang="en-GB" sz="900" dirty="0">
                        <a:effectLst/>
                      </a:endParaRPr>
                    </a:p>
                    <a:p>
                      <a:pPr marL="0" lvl="0" indent="0" algn="ctr">
                        <a:buFont typeface="Symbol" panose="05050102010706020507" pitchFamily="18" charset="2"/>
                        <a:buNone/>
                      </a:pPr>
                      <a:r>
                        <a:rPr lang="en-GB" sz="700" dirty="0">
                          <a:effectLst/>
                        </a:rPr>
                        <a:t>Self-harm</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dirty="0">
                          <a:effectLst/>
                        </a:rPr>
                        <a:t>Residents with severe and enduring mental illnesses e.g.  personality disorder, schizophrenia, bipolar, dual diagnosis</a:t>
                      </a:r>
                      <a:endParaRPr lang="en-GB" sz="900" dirty="0">
                        <a:effectLst/>
                      </a:endParaRPr>
                    </a:p>
                    <a:p>
                      <a:pPr marL="0" lvl="0" indent="0" algn="ctr">
                        <a:buFont typeface="Symbol" panose="05050102010706020507" pitchFamily="18" charset="2"/>
                        <a:buNone/>
                      </a:pPr>
                      <a:r>
                        <a:rPr lang="en-GB" sz="700" dirty="0">
                          <a:effectLst/>
                        </a:rPr>
                        <a:t>Past offending behaviour</a:t>
                      </a:r>
                      <a:endParaRPr lang="en-GB" sz="900" dirty="0">
                        <a:effectLst/>
                      </a:endParaRPr>
                    </a:p>
                    <a:p>
                      <a:pPr marL="0" lvl="0" indent="0" algn="ctr">
                        <a:buFont typeface="Symbol" panose="05050102010706020507" pitchFamily="18" charset="2"/>
                        <a:buNone/>
                      </a:pPr>
                      <a:r>
                        <a:rPr lang="en-GB" sz="700" dirty="0">
                          <a:effectLst/>
                        </a:rPr>
                        <a:t>Drug and alcohol misuse (under control)</a:t>
                      </a:r>
                      <a:endParaRPr lang="en-GB" sz="900" dirty="0">
                        <a:effectLst/>
                      </a:endParaRPr>
                    </a:p>
                    <a:p>
                      <a:pPr marL="0" lvl="0" indent="0" algn="ctr">
                        <a:buFont typeface="Symbol" panose="05050102010706020507" pitchFamily="18" charset="2"/>
                        <a:buNone/>
                      </a:pPr>
                      <a:r>
                        <a:rPr lang="en-GB" sz="700" dirty="0">
                          <a:effectLst/>
                        </a:rPr>
                        <a:t>Self-harm (under control)</a:t>
                      </a:r>
                      <a:endParaRPr lang="en-GB" sz="900" dirty="0">
                        <a:effectLst/>
                      </a:endParaRPr>
                    </a:p>
                    <a:p>
                      <a:pPr marL="0" lvl="0" indent="0" algn="ctr">
                        <a:buFont typeface="Symbol" panose="05050102010706020507" pitchFamily="18" charset="2"/>
                        <a:buNone/>
                      </a:pPr>
                      <a:r>
                        <a:rPr lang="en-GB" sz="700" dirty="0">
                          <a:effectLst/>
                        </a:rPr>
                        <a:t>Challenging behaviour (under control)</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2252292770"/>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Must be engaged with the mental health care team.</a:t>
                      </a:r>
                    </a:p>
                  </a:txBody>
                  <a:tcPr marL="68580" marR="68580" marT="0" marB="0" anchor="ctr"/>
                </a:tc>
                <a:tc>
                  <a:txBody>
                    <a:bodyPr/>
                    <a:lstStyle/>
                    <a:p>
                      <a:pPr marL="0" lvl="0" indent="0" algn="ctr">
                        <a:buFont typeface="Symbol" panose="05050102010706020507" pitchFamily="18" charset="2"/>
                        <a:buNone/>
                      </a:pPr>
                      <a:r>
                        <a:rPr lang="en-GB" sz="700" dirty="0">
                          <a:effectLst/>
                        </a:rPr>
                        <a:t>Must be engaged with the mental health care team</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dirty="0">
                          <a:effectLst/>
                        </a:rPr>
                        <a:t>Must be engaged with mental health care team.</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311848570"/>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Adults: age range 18 +</a:t>
                      </a:r>
                    </a:p>
                  </a:txBody>
                  <a:tcPr marL="68580" marR="68580" marT="0" marB="0" anchor="ctr"/>
                </a:tc>
                <a:tc>
                  <a:txBody>
                    <a:bodyPr/>
                    <a:lstStyle/>
                    <a:p>
                      <a:pPr marL="0" lvl="0" indent="0" algn="ctr">
                        <a:buFont typeface="Symbol" panose="05050102010706020507" pitchFamily="18" charset="2"/>
                        <a:buNone/>
                      </a:pPr>
                      <a:r>
                        <a:rPr lang="en-GB" sz="700" dirty="0">
                          <a:effectLst/>
                        </a:rPr>
                        <a:t>Adults: age range 18 +</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dirty="0">
                          <a:effectLst/>
                        </a:rPr>
                        <a:t>Adults - age range 18 +</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2976084120"/>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Male and female residents</a:t>
                      </a:r>
                    </a:p>
                  </a:txBody>
                  <a:tcPr marL="68580" marR="68580" marT="0" marB="0" anchor="ctr"/>
                </a:tc>
                <a:tc>
                  <a:txBody>
                    <a:bodyPr/>
                    <a:lstStyle/>
                    <a:p>
                      <a:pPr marL="0" lvl="0" indent="0" algn="ctr">
                        <a:buFont typeface="Symbol" panose="05050102010706020507" pitchFamily="18" charset="2"/>
                        <a:buNone/>
                      </a:pPr>
                      <a:r>
                        <a:rPr lang="en-GB" sz="700" dirty="0">
                          <a:effectLst/>
                        </a:rPr>
                        <a:t>Male and female residents</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dirty="0">
                          <a:effectLst/>
                        </a:rPr>
                        <a:t>Male and female residents</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1837312268"/>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Serious arson or sexual offences to be considered on a case by case bases</a:t>
                      </a:r>
                    </a:p>
                  </a:txBody>
                  <a:tcPr marL="68580" marR="68580" marT="0" marB="0" anchor="ctr"/>
                </a:tc>
                <a:tc>
                  <a:txBody>
                    <a:bodyPr/>
                    <a:lstStyle/>
                    <a:p>
                      <a:pPr marL="0" lvl="0" indent="0" algn="ctr">
                        <a:buFont typeface="Symbol" panose="05050102010706020507" pitchFamily="18" charset="2"/>
                        <a:buNone/>
                      </a:pPr>
                      <a:r>
                        <a:rPr lang="en-GB" sz="700">
                          <a:effectLst/>
                        </a:rPr>
                        <a:t>Serious arson or sexual offences to be considered on a case by case bases</a:t>
                      </a:r>
                      <a:endParaRPr lang="en-GB" sz="90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a:effectLst/>
                        </a:rPr>
                        <a:t>Serious arson or sexual offences to be considered on a case by case bases</a:t>
                      </a:r>
                      <a:endParaRPr lang="en-GB" sz="90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261484632"/>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Residents on CTO / DOLS and other orders/restrictions</a:t>
                      </a:r>
                    </a:p>
                  </a:txBody>
                  <a:tcPr marL="68580" marR="68580" marT="0" marB="0" anchor="ctr"/>
                </a:tc>
                <a:tc>
                  <a:txBody>
                    <a:bodyPr/>
                    <a:lstStyle/>
                    <a:p>
                      <a:pPr marL="0" lvl="0" indent="0" algn="ctr">
                        <a:buFont typeface="Symbol" panose="05050102010706020507" pitchFamily="18" charset="2"/>
                        <a:buNone/>
                      </a:pPr>
                      <a:r>
                        <a:rPr lang="en-GB" sz="700">
                          <a:effectLst/>
                        </a:rPr>
                        <a:t>Residents on CTO / DOLS and other orders/restrictions</a:t>
                      </a:r>
                      <a:endParaRPr lang="en-GB" sz="90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a:effectLst/>
                        </a:rPr>
                        <a:t>No CTO/DoLS restrictions</a:t>
                      </a:r>
                      <a:endParaRPr lang="en-GB" sz="90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3830788439"/>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Requiring ONLY prompts or limited personal care e.g. changing pads/clothes/bedding for incontinent residents.</a:t>
                      </a:r>
                    </a:p>
                  </a:txBody>
                  <a:tcPr marL="68580" marR="68580" marT="0" marB="0" anchor="ctr"/>
                </a:tc>
                <a:tc>
                  <a:txBody>
                    <a:bodyPr/>
                    <a:lstStyle/>
                    <a:p>
                      <a:pPr marL="0" lvl="0" indent="0" algn="ctr">
                        <a:buFont typeface="Symbol" panose="05050102010706020507" pitchFamily="18" charset="2"/>
                        <a:buNone/>
                      </a:pPr>
                      <a:r>
                        <a:rPr lang="en-GB" sz="700">
                          <a:effectLst/>
                        </a:rPr>
                        <a:t>Requiring ONLY prompts or limited personal care e.g. changing pads/clothes/bedding for incontinent residents.</a:t>
                      </a:r>
                      <a:endParaRPr lang="en-GB" sz="90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a:effectLst/>
                        </a:rPr>
                        <a:t>Requiring ONLY prompts or limited personal care e.g. changing pads / clothes / bedding for incontinent residents.</a:t>
                      </a:r>
                      <a:endParaRPr lang="en-GB" sz="90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1422116960"/>
                  </a:ext>
                </a:extLst>
              </a:tr>
              <a:tr h="432000">
                <a:tc>
                  <a:txBody>
                    <a:bodyPr/>
                    <a:lstStyle/>
                    <a:p>
                      <a:pPr marL="0" lvl="0" indent="0" algn="ctr" defTabSz="914400" rtl="0" eaLnBrk="1" latinLnBrk="0" hangingPunct="1">
                        <a:buFont typeface="Symbol" panose="05050102010706020507" pitchFamily="18" charset="2"/>
                        <a:buNone/>
                      </a:pPr>
                      <a:r>
                        <a:rPr lang="en-GB" sz="700" kern="1200" dirty="0">
                          <a:solidFill>
                            <a:schemeClr val="tx1"/>
                          </a:solidFill>
                          <a:effectLst/>
                          <a:latin typeface="+mn-lt"/>
                          <a:ea typeface="+mn-ea"/>
                          <a:cs typeface="+mn-cs"/>
                        </a:rPr>
                        <a:t>Individuals requiring ongoing assistance with essential living skills who may be at significant risk of self-neglect or exploitation.</a:t>
                      </a:r>
                    </a:p>
                  </a:txBody>
                  <a:tcPr marL="68580" marR="68580" marT="0" marB="0" anchor="ctr"/>
                </a:tc>
                <a:tc>
                  <a:txBody>
                    <a:bodyPr/>
                    <a:lstStyle/>
                    <a:p>
                      <a:pPr marL="0" lvl="0" indent="0" algn="ctr">
                        <a:buFont typeface="Symbol" panose="05050102010706020507" pitchFamily="18" charset="2"/>
                        <a:buNone/>
                      </a:pPr>
                      <a:r>
                        <a:rPr lang="en-GB" sz="700" dirty="0">
                          <a:effectLst/>
                        </a:rPr>
                        <a:t>Individuals requiring ongoing assistance with essential living skills who may be at significant risk of self-neglect or exploitation. </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tc>
                  <a:txBody>
                    <a:bodyPr/>
                    <a:lstStyle/>
                    <a:p>
                      <a:pPr marL="0" lvl="0" indent="0" algn="ctr">
                        <a:buFont typeface="Symbol" panose="05050102010706020507" pitchFamily="18" charset="2"/>
                        <a:buNone/>
                      </a:pPr>
                      <a:r>
                        <a:rPr lang="en-GB" sz="700" dirty="0">
                          <a:effectLst/>
                        </a:rPr>
                        <a:t>Individuals requiring ongoing assistance with essential living skills who may be at significant risk of self-neglect or exploitation.</a:t>
                      </a:r>
                      <a:endParaRPr lang="en-GB" sz="900" dirty="0">
                        <a:effectLst/>
                        <a:latin typeface="Seaford" panose="00000500000000000000" pitchFamily="2" charset="0"/>
                        <a:ea typeface="Times New Roman" panose="02020603050405020304" pitchFamily="18" charset="0"/>
                        <a:cs typeface="Times New Roman" panose="02020603050405020304" pitchFamily="18" charset="0"/>
                      </a:endParaRPr>
                    </a:p>
                  </a:txBody>
                  <a:tcPr marL="63197" marR="63197" marT="0" marB="0" anchor="ctr"/>
                </a:tc>
                <a:extLst>
                  <a:ext uri="{0D108BD9-81ED-4DB2-BD59-A6C34878D82A}">
                    <a16:rowId xmlns:a16="http://schemas.microsoft.com/office/drawing/2014/main" val="1967083871"/>
                  </a:ext>
                </a:extLst>
              </a:tr>
            </a:tbl>
          </a:graphicData>
        </a:graphic>
      </p:graphicFrame>
    </p:spTree>
    <p:extLst>
      <p:ext uri="{BB962C8B-B14F-4D97-AF65-F5344CB8AC3E}">
        <p14:creationId xmlns:p14="http://schemas.microsoft.com/office/powerpoint/2010/main" val="2842991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194E3A66BAF64EAB1ACA528C7263A7" ma:contentTypeVersion="10" ma:contentTypeDescription="Create a new document." ma:contentTypeScope="" ma:versionID="8b784dc9dab51cec753ee03941370f9a">
  <xsd:schema xmlns:xsd="http://www.w3.org/2001/XMLSchema" xmlns:xs="http://www.w3.org/2001/XMLSchema" xmlns:p="http://schemas.microsoft.com/office/2006/metadata/properties" xmlns:ns2="2e84ec5a-01a6-43de-87af-bfa904cc8bbd" targetNamespace="http://schemas.microsoft.com/office/2006/metadata/properties" ma:root="true" ma:fieldsID="eb4fb37cee375ca046af94b2ce2c7369" ns2:_="">
    <xsd:import namespace="2e84ec5a-01a6-43de-87af-bfa904cc8bbd"/>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4ec5a-01a6-43de-87af-bfa904cc8bb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8c625e7-c6e2-4ba8-b9e7-10bb3f59ff63"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84ec5a-01a6-43de-87af-bfa904cc8b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850C18-1CEB-456A-8DED-D849947B2D46}"/>
</file>

<file path=customXml/itemProps2.xml><?xml version="1.0" encoding="utf-8"?>
<ds:datastoreItem xmlns:ds="http://schemas.openxmlformats.org/officeDocument/2006/customXml" ds:itemID="{E4B1A231-DBC5-4A79-A41C-B03DFB9AAAEA}"/>
</file>

<file path=customXml/itemProps3.xml><?xml version="1.0" encoding="utf-8"?>
<ds:datastoreItem xmlns:ds="http://schemas.openxmlformats.org/officeDocument/2006/customXml" ds:itemID="{5FF5CFC6-8BFE-4079-A946-0577D5594609}"/>
</file>

<file path=docProps/app.xml><?xml version="1.0" encoding="utf-8"?>
<Properties xmlns="http://schemas.openxmlformats.org/officeDocument/2006/extended-properties" xmlns:vt="http://schemas.openxmlformats.org/officeDocument/2006/docPropsVTypes">
  <Template>Office Theme</Template>
  <TotalTime>11803</TotalTime>
  <Words>1912</Words>
  <Application>Microsoft Office PowerPoint</Application>
  <PresentationFormat>A4 Paper (210x297 mm)</PresentationFormat>
  <Paragraphs>166</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Aptos Display</vt:lpstr>
      <vt:lpstr>Arial</vt:lpstr>
      <vt:lpstr>Calibri</vt:lpstr>
      <vt:lpstr>Seaford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Prema Court’s Referral Criteria</vt:lpstr>
      <vt:lpstr>Our other Care Homes’ Referral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Mencel</dc:creator>
  <cp:lastModifiedBy>Camilla Vindalon</cp:lastModifiedBy>
  <cp:revision>10</cp:revision>
  <cp:lastPrinted>2024-09-24T13:05:34Z</cp:lastPrinted>
  <dcterms:created xsi:type="dcterms:W3CDTF">2024-09-12T10:07:55Z</dcterms:created>
  <dcterms:modified xsi:type="dcterms:W3CDTF">2025-03-03T17:58:10Z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0x010100FC194E3A66BAF64EAB1ACA528C7263A7</vt:lpwstr>
  </property>
</Properties>
</file>